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notesSlides/notesSlide5.xml" ContentType="application/vnd.openxmlformats-officedocument.presentationml.notesSlide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66"/>
  </p:notesMasterIdLst>
  <p:handoutMasterIdLst>
    <p:handoutMasterId r:id="rId67"/>
  </p:handoutMasterIdLst>
  <p:sldIdLst>
    <p:sldId id="455" r:id="rId2"/>
    <p:sldId id="457" r:id="rId3"/>
    <p:sldId id="464" r:id="rId4"/>
    <p:sldId id="448" r:id="rId5"/>
    <p:sldId id="449" r:id="rId6"/>
    <p:sldId id="435" r:id="rId7"/>
    <p:sldId id="469" r:id="rId8"/>
    <p:sldId id="471" r:id="rId9"/>
    <p:sldId id="440" r:id="rId10"/>
    <p:sldId id="407" r:id="rId11"/>
    <p:sldId id="408" r:id="rId12"/>
    <p:sldId id="409" r:id="rId13"/>
    <p:sldId id="441" r:id="rId14"/>
    <p:sldId id="411" r:id="rId15"/>
    <p:sldId id="439" r:id="rId16"/>
    <p:sldId id="415" r:id="rId17"/>
    <p:sldId id="451" r:id="rId18"/>
    <p:sldId id="454" r:id="rId19"/>
    <p:sldId id="446" r:id="rId20"/>
    <p:sldId id="1277" r:id="rId21"/>
    <p:sldId id="1278" r:id="rId22"/>
    <p:sldId id="1280" r:id="rId23"/>
    <p:sldId id="1281" r:id="rId24"/>
    <p:sldId id="1282" r:id="rId25"/>
    <p:sldId id="1283" r:id="rId26"/>
    <p:sldId id="1284" r:id="rId27"/>
    <p:sldId id="1285" r:id="rId28"/>
    <p:sldId id="1286" r:id="rId29"/>
    <p:sldId id="1287" r:id="rId30"/>
    <p:sldId id="1288" r:id="rId31"/>
    <p:sldId id="970" r:id="rId32"/>
    <p:sldId id="968" r:id="rId33"/>
    <p:sldId id="969" r:id="rId34"/>
    <p:sldId id="956" r:id="rId35"/>
    <p:sldId id="971" r:id="rId36"/>
    <p:sldId id="957" r:id="rId37"/>
    <p:sldId id="972" r:id="rId38"/>
    <p:sldId id="973" r:id="rId39"/>
    <p:sldId id="1290" r:id="rId40"/>
    <p:sldId id="1291" r:id="rId41"/>
    <p:sldId id="1292" r:id="rId42"/>
    <p:sldId id="1293" r:id="rId43"/>
    <p:sldId id="1294" r:id="rId44"/>
    <p:sldId id="1295" r:id="rId45"/>
    <p:sldId id="1296" r:id="rId46"/>
    <p:sldId id="1297" r:id="rId47"/>
    <p:sldId id="1298" r:id="rId48"/>
    <p:sldId id="1300" r:id="rId49"/>
    <p:sldId id="974" r:id="rId50"/>
    <p:sldId id="958" r:id="rId51"/>
    <p:sldId id="959" r:id="rId52"/>
    <p:sldId id="960" r:id="rId53"/>
    <p:sldId id="961" r:id="rId54"/>
    <p:sldId id="1321" r:id="rId55"/>
    <p:sldId id="1022" r:id="rId56"/>
    <p:sldId id="1012" r:id="rId57"/>
    <p:sldId id="1322" r:id="rId58"/>
    <p:sldId id="1323" r:id="rId59"/>
    <p:sldId id="1017" r:id="rId60"/>
    <p:sldId id="1016" r:id="rId61"/>
    <p:sldId id="1024" r:id="rId62"/>
    <p:sldId id="1324" r:id="rId63"/>
    <p:sldId id="1325" r:id="rId64"/>
    <p:sldId id="1015" r:id="rId65"/>
  </p:sldIdLst>
  <p:sldSz cx="12192000" cy="6858000"/>
  <p:notesSz cx="7099300" cy="10234613"/>
  <p:custDataLst>
    <p:tags r:id="rId6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6B2"/>
    <a:srgbClr val="FFCCCC"/>
    <a:srgbClr val="FFCCFF"/>
    <a:srgbClr val="FFFF00"/>
    <a:srgbClr val="3333FF"/>
    <a:srgbClr val="FF3300"/>
    <a:srgbClr val="CC00CC"/>
    <a:srgbClr val="6699FF"/>
    <a:srgbClr val="CC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93" autoAdjust="0"/>
  </p:normalViewPr>
  <p:slideViewPr>
    <p:cSldViewPr>
      <p:cViewPr varScale="1">
        <p:scale>
          <a:sx n="78" d="100"/>
          <a:sy n="78" d="100"/>
        </p:scale>
        <p:origin x="3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0FF84380-B695-4AAA-BD6D-02A02864A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4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7BDF81BA-2724-47AE-8C5A-18C6541FA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61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池化层夹在连续的卷积层中间， 用于压缩数据和参数的量，减小过拟合。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简而言之，如果输入是图像的话，那么池化层的最主要作用就是压缩图像。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这里再展开叙述池化层的具体作用。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特征不变性，也就是我们在图像处理中经常提到的特征的尺度不变性，池化操作就是图像的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平时一张狗的图像被缩小了一倍我们还能认出这是一张狗的照片，这说明这张图像中仍保留着狗最重要的特征，我们一看就能判断图像中画的是一只狗，图像压缩时去掉的信息只是一些无关紧要的信息，而留下的信息则是具有尺度不变性的特征，是最能表达图像的特征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降维，我们知道一幅图像含有的信息是很大的，特征也很多，但是有些信息对于我们做图像任务时没有太多用途或者有重复，我们可以把这类冗余信息去除，把最重要的特征抽取出来，这也是池化操作的一大作用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在一定程度上防止过拟合，更方便优化。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3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最大池化思想很简单，以下图为例，把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的图像分割成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个不同的区域，然后输出每个区域的最大值，这就是最大池化所做的事情。其实这里我们选择了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的过滤器，步长为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。在一幅真正的图像中提取最大值可能意味着提取了某些特定特征，比如垂直边缘、一只眼睛等等。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9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最大池化思想很简单，以下图为例，把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4*4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的图像分割成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个不同的区域，然后输出每个区域的最大值，这就是最大池化所做的事情。其实这里我们选择了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的过滤器，步长为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。在一幅真正的图像中提取最大值可能意味着提取了某些特定特征，比如垂直边缘、一只眼睛等等。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09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象给了这张车的图片，在黑天里你看不到是辆车，你只能用手电筒一点一点扫过，把每次扫过看到的东西投影到下一层，以此类推。比如第一层你看到一些横线竖线斜线，第二层组合成一些圆形方形，第三层组合成轮子车门车身，第四层组合成一辆车。这样就能用个手电筒在黑天里辨别出照片里有辆车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5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single,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9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深度学习的许多研究成果，离不开对大脑认知原理的研究，尤其是视觉原理的研究。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年的诺贝尔医学奖，颁发给了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Hubel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（出生于加拿大的美国神经生物学家） 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TorstenWiesel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Roger Sperry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。前两位的主要贡献，是“发现了视觉系统的信息处理”，可视皮层是分级的。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人类的视觉原理如下：从原始信号摄入开始（瞳孔摄入像素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），接着做初步处理（大脑皮层某些细胞发现边缘和方向），然后抽象（大脑判定，眼前的物体的形状，是圆形的），然后进一步抽象（大脑进一步判定该物体是只气球）。下面是人脑进行人脸识别的一个示例：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0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对于不同的物体，人类视觉也是通过这样逐层分级，来进行认知的：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看到，在最底层特征基本上是类似的，就是各种边缘，越往上，越能提取出此类物体的一些特征（轮子、眼睛、躯干等），到最上层，不同的高级特征最终组合成相应的图像，从而能够让人类准确的区分不同的物体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我们可以很自然的想到：可以不可以模仿人类大脑的这个特点，构造多层的神经网络，较低层的识别初级的图像特征，若干底层特征组成更上一层特征，最终通过多个层级的组合，最终在顶层做出分类呢？答案是肯定的，这也是许多深度学习算法（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）的灵感来源。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69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图像处理中，往往把图像表示为像素的向量，比如一个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1000×1000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的图像，可以表示为一个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的向量。在上一节中提到的神经网络中，如果隐含层数目与输入层一样，即也是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时，那么输入层到隐含层的参数数据为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1000000×1000000=10^12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，这样就太多了，基本没法训练。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在上右图中，假如每个神经元只和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个像素值相连，那么权值数据为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1000000×100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个参数，减少为原来的千分之一。而那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个像素值对应的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10×10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个参数，其实就相当于卷积操作。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一般认为人对外界的认知是从局部到全局的，而图像的空间联系也是局部的像素联系较为紧密，而距离较远的像素相关性则较弱。因而，每个神经元其实没有必要对全局图像进行感知，只需要对局部进行感知，然后在更高层将局部的信息综合起来就得到了全局的信息。网络部分连通的思想，也是受启发于生物学里面的视觉系统结构。视觉皮层的神经元就是局部接受信息的（即这些神经元只响应某些特定区域的刺激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1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怎么理解权值共享呢？我们可以这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（也就是卷积操作）看成是提取特征的方式，该方式与位置无关。这其中隐含的原理则是：图像的一部分的统计特性与其他部分是一样的。这也意味着我们在这一部分学习的特征也能用在另一部分上，所以对于这个图像上的所有位置，我们都能使用同样的学习特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多卷积核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上面所述只有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个参数时，表明只有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100*100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的卷积核，显然，特征提取是不充分的，我们可以添加多个卷积核，比如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个卷积核，可以学习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种特征。在有多个卷积核时，如下图所示：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6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除了偏置项，每层的每一个神经元都连着近邻层的所有神经元，以这种连接关系的层就叫做全连接层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(fully connected layer, FC layer)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，后文简称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如果一个神经网络每一层都是全连接的，那么它称作全连接神经网络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(fully connected neural network, FCNN)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不能太深，要不然参数太多，训练速度太慢。在图像识别中，数据是高像素彩色照片，它的维度是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324×324×3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代表高，第二个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代表宽，最后的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三个颜色维度，乘起来已经有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314928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个元素了，如果隐藏层有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个神经元，那么总共有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314928×1024 =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亿多个参数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假设忽略偏置项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。这还是一层，如果弄个十多层，那么训练这么多参数显然不现实，因此在图像识别中用的是卷积神经网络，它有稀疏连接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(sparse connection)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和参数共享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(parameter sharing)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等特性，会大大减少需要训练的参数。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208F-3341-47BB-968E-588C45BA5A7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75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72DA2-3CE2-4D8F-8D36-0B42681375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6CB4-232B-44FE-B9B7-35A4219F0F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E9712-67AD-4F8B-8E43-C0603CB0E6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8590-D25A-427F-820A-B82C7A4232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C5193-1026-4794-8663-01E65A01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C84FA-3003-4F13-B610-A564542E36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268BA-431C-4D9E-849E-30926F997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9A438-0B24-4EB8-B981-2260CC8E5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99CB0-FC20-4D9A-A29C-89F5F9414B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3E6A-B6F6-4BDF-AD15-C93DDC5582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DBD443E1-4B43-4BA2-A59F-0DCD9251A8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0.png"/><Relationship Id="rId5" Type="http://schemas.openxmlformats.org/officeDocument/2006/relationships/tags" Target="../tags/tag12.xml"/><Relationship Id="rId10" Type="http://schemas.openxmlformats.org/officeDocument/2006/relationships/image" Target="../media/image19.png"/><Relationship Id="rId4" Type="http://schemas.openxmlformats.org/officeDocument/2006/relationships/tags" Target="../tags/tag1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7.png"/><Relationship Id="rId26" Type="http://schemas.openxmlformats.org/officeDocument/2006/relationships/image" Target="../media/image32.png"/><Relationship Id="rId3" Type="http://schemas.openxmlformats.org/officeDocument/2006/relationships/tags" Target="../tags/tag27.xml"/><Relationship Id="rId21" Type="http://schemas.openxmlformats.org/officeDocument/2006/relationships/image" Target="../media/image40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tags" Target="../tags/tag26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43.png"/><Relationship Id="rId5" Type="http://schemas.openxmlformats.org/officeDocument/2006/relationships/tags" Target="../tags/tag29.xm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tags" Target="../tags/tag34.xml"/><Relationship Id="rId19" Type="http://schemas.openxmlformats.org/officeDocument/2006/relationships/image" Target="../media/image38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71.png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69.png"/><Relationship Id="rId5" Type="http://schemas.openxmlformats.org/officeDocument/2006/relationships/tags" Target="../tags/tag58.xml"/><Relationship Id="rId10" Type="http://schemas.openxmlformats.org/officeDocument/2006/relationships/image" Target="../media/image68.png"/><Relationship Id="rId4" Type="http://schemas.openxmlformats.org/officeDocument/2006/relationships/tags" Target="../tags/tag57.xml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7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6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9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9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9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9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r>
              <a:rPr lang="zh-CN" altLang="en-US" sz="3600" dirty="0"/>
              <a:t>机器学习</a:t>
            </a:r>
            <a:r>
              <a:rPr lang="en-US" altLang="zh-CN" sz="3600" dirty="0"/>
              <a:t>-</a:t>
            </a:r>
            <a:r>
              <a:rPr lang="en-US" sz="3600" dirty="0"/>
              <a:t>Naïve Bayes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25677"/>
            <a:ext cx="7315200" cy="4124379"/>
          </a:xfrm>
          <a:prstGeom prst="rect">
            <a:avLst/>
          </a:prstGeom>
          <a:noFill/>
        </p:spPr>
      </p:pic>
      <p:pic>
        <p:nvPicPr>
          <p:cNvPr id="8" name="Picture 2" descr="C:\Users\Dan\Dropbox\Office\CS 188\Ketrina Art\Learning I\Lecture20-MachineLearning.png"/>
          <p:cNvPicPr>
            <a:picLocks noChangeAspect="1" noChangeArrowheads="1"/>
          </p:cNvPicPr>
          <p:nvPr/>
        </p:nvPicPr>
        <p:blipFill>
          <a:blip r:embed="rId4" cstate="print"/>
          <a:srcRect l="27083" t="8626" r="41667" b="71054"/>
          <a:stretch>
            <a:fillRect/>
          </a:stretch>
        </p:blipFill>
        <p:spPr bwMode="auto">
          <a:xfrm>
            <a:off x="4329545" y="1981200"/>
            <a:ext cx="2909455" cy="10668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Sergey Levine, with some materials from A. </a:t>
            </a:r>
            <a:r>
              <a:rPr lang="en-US" sz="1400" dirty="0" err="1">
                <a:latin typeface="Calibri"/>
                <a:cs typeface="Calibri"/>
              </a:rPr>
              <a:t>Farhadi</a:t>
            </a:r>
            <a:r>
              <a:rPr lang="en-US" sz="1400" dirty="0">
                <a:latin typeface="Calibri"/>
                <a:cs typeface="Calibri"/>
              </a:rPr>
              <a:t>.  All CS188 materials are at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Naïve Bayes</a:t>
            </a:r>
          </a:p>
        </p:txBody>
      </p:sp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96774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general </a:t>
            </a:r>
            <a:r>
              <a:rPr lang="en-US" sz="2400" dirty="0">
                <a:solidFill>
                  <a:schemeClr val="accent6"/>
                </a:solidFill>
                <a:latin typeface="Calibri"/>
                <a:cs typeface="Calibri"/>
              </a:rPr>
              <a:t>Naive </a:t>
            </a:r>
            <a:r>
              <a:rPr lang="en-US" sz="2400" dirty="0" err="1">
                <a:solidFill>
                  <a:schemeClr val="accent6"/>
                </a:solidFill>
                <a:latin typeface="Calibri"/>
                <a:cs typeface="Calibri"/>
              </a:rPr>
              <a:t>Bayes</a:t>
            </a:r>
            <a:r>
              <a:rPr lang="en-US" sz="240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We only have to specify how each feature depends on the class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Total number of parameters is </a:t>
            </a:r>
            <a:r>
              <a:rPr lang="en-US" sz="2400" i="1" dirty="0">
                <a:solidFill>
                  <a:srgbClr val="CC0000"/>
                </a:solidFill>
                <a:latin typeface="Calibri"/>
                <a:cs typeface="Calibri"/>
              </a:rPr>
              <a:t>linear</a:t>
            </a:r>
            <a:r>
              <a:rPr lang="en-US" sz="2400" dirty="0">
                <a:latin typeface="Calibri"/>
                <a:cs typeface="Calibri"/>
              </a:rPr>
              <a:t> in 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 is very simplistic, but often works anyway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9258300" y="17526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83439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0172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n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19" name="AutoShape 7"/>
          <p:cNvCxnSpPr>
            <a:cxnSpLocks noChangeShapeType="1"/>
            <a:stCxn id="13316" idx="4"/>
            <a:endCxn id="13318" idx="0"/>
          </p:cNvCxnSpPr>
          <p:nvPr/>
        </p:nvCxnSpPr>
        <p:spPr bwMode="auto">
          <a:xfrm>
            <a:off x="95250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320" name="AutoShape 8"/>
          <p:cNvCxnSpPr>
            <a:cxnSpLocks noChangeShapeType="1"/>
            <a:stCxn id="13316" idx="4"/>
            <a:endCxn id="13317" idx="0"/>
          </p:cNvCxnSpPr>
          <p:nvPr/>
        </p:nvCxnSpPr>
        <p:spPr bwMode="auto">
          <a:xfrm flipH="1">
            <a:off x="8610600" y="22860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9029700" y="32004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3322" name="AutoShape 10"/>
          <p:cNvCxnSpPr>
            <a:cxnSpLocks noChangeShapeType="1"/>
            <a:stCxn id="13316" idx="4"/>
            <a:endCxn id="13321" idx="0"/>
          </p:cNvCxnSpPr>
          <p:nvPr/>
        </p:nvCxnSpPr>
        <p:spPr bwMode="auto">
          <a:xfrm flipH="1">
            <a:off x="9296400" y="22860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3323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0" y="34290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3225800"/>
            <a:ext cx="23463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6200" y="3200400"/>
            <a:ext cx="219392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7966" name="Text Box 14"/>
          <p:cNvSpPr txBox="1">
            <a:spLocks noChangeArrowheads="1"/>
          </p:cNvSpPr>
          <p:nvPr/>
        </p:nvSpPr>
        <p:spPr bwMode="auto">
          <a:xfrm>
            <a:off x="3429000" y="24384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parameters</a:t>
            </a:r>
          </a:p>
        </p:txBody>
      </p:sp>
      <p:sp>
        <p:nvSpPr>
          <p:cNvPr id="1277967" name="Text Box 15"/>
          <p:cNvSpPr txBox="1">
            <a:spLocks noChangeArrowheads="1"/>
          </p:cNvSpPr>
          <p:nvPr/>
        </p:nvSpPr>
        <p:spPr bwMode="auto">
          <a:xfrm>
            <a:off x="4953000" y="4006850"/>
            <a:ext cx="2362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n x |F| x |Y| parameters</a:t>
            </a:r>
          </a:p>
        </p:txBody>
      </p:sp>
      <p:sp>
        <p:nvSpPr>
          <p:cNvPr id="1277968" name="Text Box 16"/>
          <p:cNvSpPr txBox="1">
            <a:spLocks noChangeArrowheads="1"/>
          </p:cNvSpPr>
          <p:nvPr/>
        </p:nvSpPr>
        <p:spPr bwMode="auto">
          <a:xfrm>
            <a:off x="1371600" y="3930650"/>
            <a:ext cx="205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|Y| x |</a:t>
            </a:r>
            <a:r>
              <a:rPr lang="en-US" dirty="0" err="1">
                <a:latin typeface="Calibri"/>
                <a:cs typeface="Calibri"/>
              </a:rPr>
              <a:t>F|</a:t>
            </a:r>
            <a:r>
              <a:rPr lang="en-US" baseline="30000" dirty="0" err="1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9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966" grpId="0"/>
      <p:bldP spid="1277967" grpId="0"/>
      <p:bldP spid="12779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for Naïve Bayes</a:t>
            </a:r>
          </a:p>
        </p:txBody>
      </p:sp>
      <p:sp>
        <p:nvSpPr>
          <p:cNvPr id="1278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Goal: compute posterior distribution over label variable 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get joint probability of label and evidence for each label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to get probability of evidence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 by dividing Step 1 by Step 2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4340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3141662"/>
            <a:ext cx="21812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24313" y="2684462"/>
            <a:ext cx="2347912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13638" y="2667000"/>
            <a:ext cx="2711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3" name="AutoShape 7"/>
          <p:cNvSpPr>
            <a:spLocks noChangeArrowheads="1"/>
          </p:cNvSpPr>
          <p:nvPr/>
        </p:nvSpPr>
        <p:spPr bwMode="auto">
          <a:xfrm>
            <a:off x="6705600" y="3065462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4" name="Line 8"/>
          <p:cNvSpPr>
            <a:spLocks noChangeShapeType="1"/>
          </p:cNvSpPr>
          <p:nvPr/>
        </p:nvSpPr>
        <p:spPr bwMode="auto">
          <a:xfrm>
            <a:off x="7391400" y="4284662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1000" y="4437062"/>
            <a:ext cx="14954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6" name="Freeform 10"/>
          <p:cNvSpPr>
            <a:spLocks/>
          </p:cNvSpPr>
          <p:nvPr/>
        </p:nvSpPr>
        <p:spPr bwMode="auto">
          <a:xfrm flipH="1">
            <a:off x="10439400" y="3294062"/>
            <a:ext cx="469900" cy="1295400"/>
          </a:xfrm>
          <a:custGeom>
            <a:avLst/>
            <a:gdLst>
              <a:gd name="T0" fmla="*/ 2147483647 w 952"/>
              <a:gd name="T1" fmla="*/ 0 h 960"/>
              <a:gd name="T2" fmla="*/ 2147483647 w 952"/>
              <a:gd name="T3" fmla="*/ 2147483647 h 960"/>
              <a:gd name="T4" fmla="*/ 2147483647 w 952"/>
              <a:gd name="T5" fmla="*/ 2147483647 h 960"/>
              <a:gd name="T6" fmla="*/ 2147483647 w 95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960"/>
              <a:gd name="T14" fmla="*/ 952 w 95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960">
                <a:moveTo>
                  <a:pt x="712" y="0"/>
                </a:moveTo>
                <a:cubicBezTo>
                  <a:pt x="472" y="148"/>
                  <a:pt x="232" y="296"/>
                  <a:pt x="136" y="432"/>
                </a:cubicBezTo>
                <a:cubicBezTo>
                  <a:pt x="40" y="568"/>
                  <a:pt x="0" y="728"/>
                  <a:pt x="136" y="816"/>
                </a:cubicBezTo>
                <a:cubicBezTo>
                  <a:pt x="272" y="904"/>
                  <a:pt x="612" y="932"/>
                  <a:pt x="952" y="960"/>
                </a:cubicBez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78987" name="Text Box 11"/>
          <p:cNvSpPr txBox="1">
            <a:spLocks noChangeArrowheads="1"/>
          </p:cNvSpPr>
          <p:nvPr/>
        </p:nvSpPr>
        <p:spPr bwMode="auto">
          <a:xfrm>
            <a:off x="10744200" y="4360862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Calibri"/>
                <a:cs typeface="Calibri"/>
              </a:rPr>
              <a:t>+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45438" y="5726112"/>
            <a:ext cx="1814512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78989" name="AutoShape 13"/>
          <p:cNvSpPr>
            <a:spLocks noChangeArrowheads="1"/>
          </p:cNvSpPr>
          <p:nvPr/>
        </p:nvSpPr>
        <p:spPr bwMode="auto">
          <a:xfrm rot="5400000">
            <a:off x="8572500" y="4932362"/>
            <a:ext cx="4572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 cstate="print"/>
          <a:srcRect l="23202" r="62943"/>
          <a:stretch/>
        </p:blipFill>
        <p:spPr bwMode="auto">
          <a:xfrm>
            <a:off x="8077200" y="2649537"/>
            <a:ext cx="325316" cy="131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983" grpId="0" animBg="1"/>
      <p:bldP spid="1278984" grpId="0" animBg="1"/>
      <p:bldP spid="1278986" grpId="0" animBg="1"/>
      <p:bldP spid="1278987" grpId="0"/>
      <p:bldP spid="12789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Naïve Bayes</a:t>
            </a:r>
          </a:p>
        </p:txBody>
      </p:sp>
      <p:sp>
        <p:nvSpPr>
          <p:cNvPr id="1280003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570037"/>
            <a:ext cx="899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What do we need in order to use Naïve </a:t>
            </a:r>
            <a:r>
              <a:rPr lang="en-US" sz="2800" dirty="0" err="1"/>
              <a:t>Bayes</a:t>
            </a:r>
            <a:r>
              <a:rPr lang="en-US" sz="2800" dirty="0"/>
              <a:t>?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Inference method (we just saw this part)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Start with a bunch of probabilities: P(Y) and the P(</a:t>
            </a:r>
            <a:r>
              <a:rPr lang="en-US" sz="2000" dirty="0" err="1"/>
              <a:t>F</a:t>
            </a:r>
            <a:r>
              <a:rPr lang="en-US" sz="2000" baseline="-25000" dirty="0" err="1"/>
              <a:t>i</a:t>
            </a:r>
            <a:r>
              <a:rPr lang="en-US" sz="2000" dirty="0" err="1"/>
              <a:t>|Y</a:t>
            </a:r>
            <a:r>
              <a:rPr lang="en-US" sz="2000" dirty="0"/>
              <a:t>) tables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Use standard inference to compute P(Y|F</a:t>
            </a:r>
            <a:r>
              <a:rPr lang="en-US" sz="2000" baseline="-25000" dirty="0"/>
              <a:t>1</a:t>
            </a:r>
            <a:r>
              <a:rPr lang="en-US" sz="2000" dirty="0"/>
              <a:t>…F</a:t>
            </a:r>
            <a:r>
              <a:rPr lang="en-US" sz="2000" baseline="-25000" dirty="0"/>
              <a:t>n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Nothing new here</a:t>
            </a:r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Estimates of local conditional probability tables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P(Y), the prior over labels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P(</a:t>
            </a:r>
            <a:r>
              <a:rPr lang="en-US" sz="2000" dirty="0" err="1"/>
              <a:t>F</a:t>
            </a:r>
            <a:r>
              <a:rPr lang="en-US" sz="2000" baseline="-25000" dirty="0" err="1"/>
              <a:t>i</a:t>
            </a:r>
            <a:r>
              <a:rPr lang="en-US" sz="2000" dirty="0" err="1"/>
              <a:t>|Y</a:t>
            </a:r>
            <a:r>
              <a:rPr lang="en-US" sz="2000" dirty="0"/>
              <a:t>) for each feature (evidence variable)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These probabilities are collectively called the </a:t>
            </a:r>
            <a:r>
              <a:rPr lang="en-US" sz="2000" i="1" dirty="0">
                <a:solidFill>
                  <a:srgbClr val="CC0000"/>
                </a:solidFill>
              </a:rPr>
              <a:t>parameters</a:t>
            </a:r>
            <a:r>
              <a:rPr lang="en-US" sz="2000" i="1" dirty="0"/>
              <a:t> </a:t>
            </a:r>
            <a:r>
              <a:rPr lang="en-US" sz="2000" dirty="0"/>
              <a:t>of the model and denoted by </a:t>
            </a:r>
            <a:r>
              <a:rPr lang="en-US" b="1" i="1" dirty="0">
                <a:solidFill>
                  <a:srgbClr val="CC0000"/>
                </a:solidFill>
                <a:sym typeface="Symbol" pitchFamily="18" charset="2"/>
              </a:rPr>
              <a:t>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Up until now, we assumed these appeared by magic, but…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…they typically come from training data counts: we’ll look at this soon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Conditional Probabilities</a:t>
            </a:r>
          </a:p>
        </p:txBody>
      </p:sp>
      <p:grpSp>
        <p:nvGrpSpPr>
          <p:cNvPr id="16388" name="Group 115"/>
          <p:cNvGrpSpPr>
            <a:grpSpLocks/>
          </p:cNvGrpSpPr>
          <p:nvPr/>
        </p:nvGrpSpPr>
        <p:grpSpPr bwMode="auto">
          <a:xfrm>
            <a:off x="3886200" y="2514600"/>
            <a:ext cx="2438400" cy="2438400"/>
            <a:chOff x="3168" y="1584"/>
            <a:chExt cx="1536" cy="1536"/>
          </a:xfrm>
        </p:grpSpPr>
        <p:sp>
          <p:nvSpPr>
            <p:cNvPr id="16501" name="Rectangle 4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2" name="Rectangle 5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3" name="Rectangle 6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4" name="Rectangle 7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5" name="Rectangle 8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6" name="Rectangle 9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7" name="Rectangle 10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8" name="Rectangle 11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09" name="Rectangle 12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0" name="Rectangle 13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1" name="Rectangle 14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2" name="Rectangle 15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3" name="Rectangle 16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4" name="Rectangle 17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5" name="Rectangle 1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6" name="Rectangle 19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7" name="Rectangle 20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8" name="Rectangle 21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19" name="Rectangle 22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0" name="Rectangle 23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1" name="Rectangle 24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2" name="Rectangle 25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3" name="Rectangle 26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4" name="Rectangle 27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5" name="Rectangle 28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6" name="Rectangle 29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7" name="Rectangle 30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8" name="Rectangle 31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29" name="Rectangle 32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0" name="Rectangle 33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1" name="Rectangle 34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2" name="Rectangle 35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3" name="Rectangle 36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4" name="Rectangle 37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5" name="Rectangle 38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6" name="Rectangle 39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7" name="Rectangle 40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8" name="Rectangle 41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39" name="Rectangle 42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0" name="Rectangle 43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1" name="Rectangle 44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2" name="Rectangle 45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3" name="Rectangle 46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4" name="Rectangle 47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5" name="Rectangle 48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6" name="Rectangle 49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7" name="Rectangle 50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8" name="Rectangle 51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49" name="Rectangle 52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0" name="Rectangle 53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1" name="Rectangle 54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2" name="Rectangle 55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3" name="Rectangle 56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4" name="Rectangle 57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5" name="Rectangle 58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6" name="Rectangle 59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7" name="Rectangle 60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8" name="Rectangle 61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59" name="Rectangle 62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0" name="Rectangle 63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1" name="Rectangle 64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2" name="Rectangle 65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3" name="Rectangle 66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564" name="Rectangle 67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183" name="Picture 18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47913" y="1676400"/>
            <a:ext cx="712787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12882" name="Group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21482"/>
              </p:ext>
            </p:extLst>
          </p:nvPr>
        </p:nvGraphicFramePr>
        <p:xfrm>
          <a:off x="2209800" y="2146300"/>
          <a:ext cx="1066800" cy="3352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12884" name="Line 116"/>
          <p:cNvSpPr>
            <a:spLocks noChangeShapeType="1"/>
          </p:cNvSpPr>
          <p:nvPr/>
        </p:nvSpPr>
        <p:spPr bwMode="auto">
          <a:xfrm flipV="1">
            <a:off x="5562600" y="2057400"/>
            <a:ext cx="312420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0" name="Line 122"/>
          <p:cNvSpPr>
            <a:spLocks noChangeShapeType="1"/>
          </p:cNvSpPr>
          <p:nvPr/>
        </p:nvSpPr>
        <p:spPr bwMode="auto">
          <a:xfrm flipV="1">
            <a:off x="4419600" y="1905000"/>
            <a:ext cx="220980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1" name="Rectangle 123"/>
          <p:cNvSpPr>
            <a:spLocks noChangeArrowheads="1"/>
          </p:cNvSpPr>
          <p:nvPr/>
        </p:nvSpPr>
        <p:spPr bwMode="auto">
          <a:xfrm>
            <a:off x="4191000" y="34290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12892" name="Rectangle 124"/>
          <p:cNvSpPr>
            <a:spLocks noChangeArrowheads="1"/>
          </p:cNvSpPr>
          <p:nvPr/>
        </p:nvSpPr>
        <p:spPr bwMode="auto">
          <a:xfrm>
            <a:off x="5410200" y="4038600"/>
            <a:ext cx="3048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312933" name="Group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33153"/>
              </p:ext>
            </p:extLst>
          </p:nvPr>
        </p:nvGraphicFramePr>
        <p:xfrm>
          <a:off x="70866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84" name="Picture 18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1828800"/>
            <a:ext cx="16256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8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10600" y="1828800"/>
            <a:ext cx="162242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12934" name="Group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56659"/>
              </p:ext>
            </p:extLst>
          </p:nvPr>
        </p:nvGraphicFramePr>
        <p:xfrm>
          <a:off x="8839200" y="2209800"/>
          <a:ext cx="1066800" cy="335280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0.80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884" grpId="0" animBg="1"/>
      <p:bldP spid="1312890" grpId="0" animBg="1"/>
      <p:bldP spid="1312891" grpId="0" animBg="1"/>
      <p:bldP spid="13128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Spam Filter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22438"/>
            <a:ext cx="38862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Naïve Bayes spam filter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Data: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Collection of emails, labeled spam or 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Split into training, held-out, test sets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Classifiers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Learn on the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(Tune it on a held-out 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Test it on new emails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257800" y="1600200"/>
            <a:ext cx="3581400" cy="1377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Dear Sir.</a:t>
            </a:r>
          </a:p>
          <a:p>
            <a:endParaRPr lang="en-US" sz="1400"/>
          </a:p>
          <a:p>
            <a:r>
              <a:rPr lang="en-US" sz="1400"/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5257800" y="3200400"/>
            <a:ext cx="3505200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TO BE REMOVED FROM FUTURE MAILINGS, SIMPLY REPLY TO THIS MESSAGE AND PUT "REMOVE" IN THE SUBJECT.</a:t>
            </a:r>
          </a:p>
          <a:p>
            <a:endParaRPr lang="en-US" sz="1400"/>
          </a:p>
          <a:p>
            <a:r>
              <a:rPr lang="en-US" sz="1400"/>
              <a:t>99  MILLION EMAIL ADDRESSES</a:t>
            </a:r>
          </a:p>
          <a:p>
            <a:r>
              <a:rPr lang="en-US" sz="1400"/>
              <a:t>  FOR ONLY $99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5257800" y="5029200"/>
            <a:ext cx="3505200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8439" name="Freeform 7"/>
          <p:cNvSpPr>
            <a:spLocks/>
          </p:cNvSpPr>
          <p:nvPr/>
        </p:nvSpPr>
        <p:spPr bwMode="auto">
          <a:xfrm>
            <a:off x="4318000" y="5486400"/>
            <a:ext cx="635000" cy="4572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4422775" y="20574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4419600" y="36576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Naïve Bayes for Text</a:t>
            </a:r>
          </a:p>
        </p:txBody>
      </p:sp>
      <p:sp>
        <p:nvSpPr>
          <p:cNvPr id="131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353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Bag-of-words 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Features: </a:t>
            </a:r>
            <a:r>
              <a:rPr lang="en-US" sz="2000" dirty="0" err="1">
                <a:latin typeface="Calibri"/>
                <a:cs typeface="Calibri"/>
              </a:rPr>
              <a:t>W</a:t>
            </a:r>
            <a:r>
              <a:rPr lang="en-US" sz="2000" baseline="-25000" dirty="0" err="1">
                <a:latin typeface="Calibri"/>
                <a:cs typeface="Calibri"/>
              </a:rPr>
              <a:t>i</a:t>
            </a:r>
            <a:r>
              <a:rPr lang="en-US" sz="2000" dirty="0">
                <a:latin typeface="Calibri"/>
                <a:cs typeface="Calibri"/>
              </a:rPr>
              <a:t> is the word at </a:t>
            </a:r>
            <a:r>
              <a:rPr lang="en-US" sz="2000" dirty="0" err="1">
                <a:latin typeface="Calibri"/>
                <a:cs typeface="Calibri"/>
              </a:rPr>
              <a:t>positon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i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before: predict label conditioned on feature variables (spam vs. ham)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before: assume features are conditionally independent given label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New: each </a:t>
            </a:r>
            <a:r>
              <a:rPr lang="en-US" sz="2000" dirty="0" err="1">
                <a:latin typeface="Calibri"/>
                <a:cs typeface="Calibri"/>
              </a:rPr>
              <a:t>W</a:t>
            </a:r>
            <a:r>
              <a:rPr lang="en-US" sz="2000" baseline="-25000" dirty="0" err="1">
                <a:latin typeface="Calibri"/>
                <a:cs typeface="Calibri"/>
              </a:rPr>
              <a:t>i</a:t>
            </a:r>
            <a:r>
              <a:rPr lang="en-US" sz="2000" dirty="0">
                <a:latin typeface="Calibri"/>
                <a:cs typeface="Calibri"/>
              </a:rPr>
              <a:t> is identically distributed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Generative model: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“Tied” distributions and bag-of-words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Usually, each variable gets its own conditional probability distribution P(F|Y)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 a bag-of-words model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Each position is identically distributed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All positions share the same conditional </a:t>
            </a:r>
            <a:r>
              <a:rPr lang="en-US" sz="1800" dirty="0" err="1">
                <a:latin typeface="Calibri"/>
                <a:cs typeface="Calibri"/>
              </a:rPr>
              <a:t>probs</a:t>
            </a:r>
            <a:r>
              <a:rPr lang="en-US" sz="1800" dirty="0">
                <a:latin typeface="Calibri"/>
                <a:cs typeface="Calibri"/>
              </a:rPr>
              <a:t> P(W|Y)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Why make this assumption?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Called “bag-of-words” because model is insensitive to word order or reordering</a:t>
            </a: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276600" y="3362324"/>
            <a:ext cx="4844780" cy="572192"/>
          </a:xfrm>
          <a:prstGeom prst="rect">
            <a:avLst/>
          </a:prstGeom>
          <a:noFill/>
          <a:ln/>
          <a:effectLst/>
        </p:spPr>
      </p:pic>
      <p:sp>
        <p:nvSpPr>
          <p:cNvPr id="1310727" name="Text Box 7"/>
          <p:cNvSpPr txBox="1">
            <a:spLocks noChangeArrowheads="1"/>
          </p:cNvSpPr>
          <p:nvPr/>
        </p:nvSpPr>
        <p:spPr bwMode="auto">
          <a:xfrm>
            <a:off x="8732702" y="2728912"/>
            <a:ext cx="16764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latin typeface="Calibri"/>
                <a:cs typeface="Calibri"/>
              </a:rPr>
              <a:t>Word at position i, not i</a:t>
            </a:r>
            <a:r>
              <a:rPr lang="en-US" sz="1600" i="1" baseline="30000">
                <a:latin typeface="Calibri"/>
                <a:cs typeface="Calibri"/>
              </a:rPr>
              <a:t>th</a:t>
            </a:r>
            <a:r>
              <a:rPr lang="en-US" sz="1600" i="1">
                <a:latin typeface="Calibri"/>
                <a:cs typeface="Calibri"/>
              </a:rPr>
              <a:t> word in the dictionary!</a:t>
            </a:r>
          </a:p>
        </p:txBody>
      </p:sp>
      <p:sp>
        <p:nvSpPr>
          <p:cNvPr id="1310728" name="Freeform 8"/>
          <p:cNvSpPr>
            <a:spLocks/>
          </p:cNvSpPr>
          <p:nvPr/>
        </p:nvSpPr>
        <p:spPr bwMode="auto">
          <a:xfrm>
            <a:off x="7427777" y="3706812"/>
            <a:ext cx="2409825" cy="255588"/>
          </a:xfrm>
          <a:custGeom>
            <a:avLst/>
            <a:gdLst>
              <a:gd name="T0" fmla="*/ 2147483647 w 1518"/>
              <a:gd name="T1" fmla="*/ 2147483647 h 161"/>
              <a:gd name="T2" fmla="*/ 2147483647 w 1518"/>
              <a:gd name="T3" fmla="*/ 2147483647 h 161"/>
              <a:gd name="T4" fmla="*/ 2147483647 w 1518"/>
              <a:gd name="T5" fmla="*/ 2147483647 h 161"/>
              <a:gd name="T6" fmla="*/ 2147483647 w 1518"/>
              <a:gd name="T7" fmla="*/ 0 h 161"/>
              <a:gd name="T8" fmla="*/ 0 60000 65536"/>
              <a:gd name="T9" fmla="*/ 0 60000 65536"/>
              <a:gd name="T10" fmla="*/ 0 60000 65536"/>
              <a:gd name="T11" fmla="*/ 0 60000 65536"/>
              <a:gd name="T12" fmla="*/ 0 w 1518"/>
              <a:gd name="T13" fmla="*/ 0 h 161"/>
              <a:gd name="T14" fmla="*/ 1518 w 1518"/>
              <a:gd name="T15" fmla="*/ 161 h 1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18" h="161">
                <a:moveTo>
                  <a:pt x="73" y="60"/>
                </a:moveTo>
                <a:cubicBezTo>
                  <a:pt x="94" y="67"/>
                  <a:pt x="0" y="89"/>
                  <a:pt x="197" y="103"/>
                </a:cubicBezTo>
                <a:cubicBezTo>
                  <a:pt x="394" y="117"/>
                  <a:pt x="1038" y="161"/>
                  <a:pt x="1254" y="144"/>
                </a:cubicBezTo>
                <a:cubicBezTo>
                  <a:pt x="1470" y="127"/>
                  <a:pt x="1518" y="60"/>
                  <a:pt x="1494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D726879A-75FD-4FD6-A1D1-46895A9D3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25" y="4847716"/>
            <a:ext cx="6403975" cy="7112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9900"/>
                </a:solidFill>
              </a:rPr>
              <a:t>When the lecture is over, remember to wake up the </a:t>
            </a:r>
          </a:p>
          <a:p>
            <a:pPr algn="ctr"/>
            <a:r>
              <a:rPr lang="en-US" sz="2000" b="1" dirty="0">
                <a:solidFill>
                  <a:srgbClr val="009900"/>
                </a:solidFill>
              </a:rPr>
              <a:t>person sitting next to you in the lecture room.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656C9A3-4929-423F-8A40-A6291D9FD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963" y="4848096"/>
            <a:ext cx="6700837" cy="71120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9900"/>
                </a:solidFill>
              </a:rPr>
              <a:t>in is lecture lecture next over person remember room </a:t>
            </a:r>
          </a:p>
          <a:p>
            <a:pPr algn="ctr"/>
            <a:r>
              <a:rPr lang="en-US" sz="2000" b="1" dirty="0">
                <a:solidFill>
                  <a:srgbClr val="009900"/>
                </a:solidFill>
              </a:rPr>
              <a:t>sitting the the the to to up wake when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F1665-340A-4DDF-983D-72185C5C0EDA}"/>
              </a:ext>
            </a:extLst>
          </p:cNvPr>
          <p:cNvSpPr txBox="1"/>
          <p:nvPr/>
        </p:nvSpPr>
        <p:spPr>
          <a:xfrm>
            <a:off x="5791200" y="1610050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how many variables are there?</a:t>
            </a:r>
          </a:p>
          <a:p>
            <a:r>
              <a:rPr lang="en-US" sz="1400" dirty="0"/>
              <a:t>how many values?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27" grpId="0"/>
      <p:bldP spid="1310728" grpId="0" animBg="1"/>
      <p:bldP spid="9" grpId="0" animBg="1"/>
      <p:bldP spid="10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Spam Filtering</a:t>
            </a:r>
          </a:p>
        </p:txBody>
      </p:sp>
      <p:sp>
        <p:nvSpPr>
          <p:cNvPr id="12861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8229600" cy="5029200"/>
          </a:xfrm>
        </p:spPr>
        <p:txBody>
          <a:bodyPr/>
          <a:lstStyle/>
          <a:p>
            <a:pPr eaLnBrk="1" hangingPunct="1"/>
            <a:r>
              <a:rPr lang="en-US" sz="2400"/>
              <a:t>Model:</a:t>
            </a:r>
          </a:p>
          <a:p>
            <a:pPr eaLnBrk="1" hangingPunct="1"/>
            <a:endParaRPr lang="en-US" sz="1000"/>
          </a:p>
          <a:p>
            <a:pPr eaLnBrk="1" hangingPunct="1"/>
            <a:r>
              <a:rPr lang="en-US" sz="2400"/>
              <a:t>What are the parameters?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Where do these tables come from?</a:t>
            </a:r>
          </a:p>
          <a:p>
            <a:pPr eaLnBrk="1" hangingPunct="1"/>
            <a:endParaRPr lang="en-US" sz="2400"/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514735" y="1524000"/>
            <a:ext cx="4847955" cy="572567"/>
          </a:xfrm>
          <a:prstGeom prst="rect">
            <a:avLst/>
          </a:prstGeom>
          <a:noFill/>
          <a:ln/>
          <a:effectLst/>
        </p:spPr>
      </p:pic>
      <p:sp>
        <p:nvSpPr>
          <p:cNvPr id="1286149" name="Text Box 5"/>
          <p:cNvSpPr txBox="1">
            <a:spLocks noChangeArrowheads="1"/>
          </p:cNvSpPr>
          <p:nvPr/>
        </p:nvSpPr>
        <p:spPr bwMode="auto">
          <a:xfrm>
            <a:off x="4648200" y="3141663"/>
            <a:ext cx="2057400" cy="2573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the :  0.0156</a:t>
            </a:r>
          </a:p>
          <a:p>
            <a:r>
              <a:rPr lang="en-US">
                <a:latin typeface="Courier New" pitchFamily="49" charset="0"/>
              </a:rPr>
              <a:t>to  :  0.0153</a:t>
            </a:r>
          </a:p>
          <a:p>
            <a:r>
              <a:rPr lang="en-US">
                <a:latin typeface="Courier New" pitchFamily="49" charset="0"/>
              </a:rPr>
              <a:t>and :  0.0115</a:t>
            </a:r>
          </a:p>
          <a:p>
            <a:r>
              <a:rPr lang="en-US">
                <a:latin typeface="Courier New" pitchFamily="49" charset="0"/>
              </a:rPr>
              <a:t>of  :  0.0095</a:t>
            </a:r>
          </a:p>
          <a:p>
            <a:r>
              <a:rPr lang="en-US">
                <a:latin typeface="Courier New" pitchFamily="49" charset="0"/>
              </a:rPr>
              <a:t>you :  0.0093</a:t>
            </a:r>
          </a:p>
          <a:p>
            <a:r>
              <a:rPr lang="en-US">
                <a:latin typeface="Courier New" pitchFamily="49" charset="0"/>
              </a:rPr>
              <a:t>a   :  0.0086</a:t>
            </a:r>
          </a:p>
          <a:p>
            <a:r>
              <a:rPr lang="en-US">
                <a:latin typeface="Courier New" pitchFamily="49" charset="0"/>
              </a:rPr>
              <a:t>with:  0.0080</a:t>
            </a:r>
          </a:p>
          <a:p>
            <a:r>
              <a:rPr lang="en-US">
                <a:latin typeface="Courier New" pitchFamily="49" charset="0"/>
              </a:rPr>
              <a:t>from:  0.0075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048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2743200"/>
            <a:ext cx="16065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5800" y="2743200"/>
            <a:ext cx="146685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6152" name="Text Box 8"/>
          <p:cNvSpPr txBox="1">
            <a:spLocks noChangeArrowheads="1"/>
          </p:cNvSpPr>
          <p:nvPr/>
        </p:nvSpPr>
        <p:spPr bwMode="auto">
          <a:xfrm>
            <a:off x="8001000" y="3141663"/>
            <a:ext cx="2057400" cy="2573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the :  0.0210</a:t>
            </a:r>
          </a:p>
          <a:p>
            <a:r>
              <a:rPr lang="en-US">
                <a:latin typeface="Courier New" pitchFamily="49" charset="0"/>
              </a:rPr>
              <a:t>to  :  0.0133</a:t>
            </a:r>
          </a:p>
          <a:p>
            <a:r>
              <a:rPr lang="en-US">
                <a:latin typeface="Courier New" pitchFamily="49" charset="0"/>
              </a:rPr>
              <a:t>of  :  0.0119</a:t>
            </a:r>
          </a:p>
          <a:p>
            <a:r>
              <a:rPr lang="en-US">
                <a:latin typeface="Courier New" pitchFamily="49" charset="0"/>
              </a:rPr>
              <a:t>2002:  0.0110</a:t>
            </a:r>
          </a:p>
          <a:p>
            <a:r>
              <a:rPr lang="en-US">
                <a:latin typeface="Courier New" pitchFamily="49" charset="0"/>
              </a:rPr>
              <a:t>with:  0.0108</a:t>
            </a:r>
          </a:p>
          <a:p>
            <a:r>
              <a:rPr lang="en-US">
                <a:latin typeface="Courier New" pitchFamily="49" charset="0"/>
              </a:rPr>
              <a:t>from:  0.0107</a:t>
            </a:r>
          </a:p>
          <a:p>
            <a:r>
              <a:rPr lang="en-US">
                <a:latin typeface="Courier New" pitchFamily="49" charset="0"/>
              </a:rPr>
              <a:t>and :  0.0105</a:t>
            </a:r>
          </a:p>
          <a:p>
            <a:r>
              <a:rPr lang="en-US">
                <a:latin typeface="Courier New" pitchFamily="49" charset="0"/>
              </a:rPr>
              <a:t>a   :  0.0100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26024" y="2743200"/>
            <a:ext cx="712140" cy="278992"/>
          </a:xfrm>
          <a:prstGeom prst="rect">
            <a:avLst/>
          </a:prstGeom>
          <a:noFill/>
          <a:ln/>
          <a:effectLst/>
        </p:spPr>
      </p:pic>
      <p:sp>
        <p:nvSpPr>
          <p:cNvPr id="1286154" name="Text Box 10"/>
          <p:cNvSpPr txBox="1">
            <a:spLocks noChangeArrowheads="1"/>
          </p:cNvSpPr>
          <p:nvPr/>
        </p:nvSpPr>
        <p:spPr bwMode="auto">
          <a:xfrm>
            <a:off x="1981200" y="3124200"/>
            <a:ext cx="1600200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ham : 0.66</a:t>
            </a:r>
          </a:p>
          <a:p>
            <a:r>
              <a:rPr lang="en-US">
                <a:latin typeface="Courier New" pitchFamily="49" charset="0"/>
              </a:rPr>
              <a:t>spam: 0.33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6149" grpId="0" animBg="1"/>
      <p:bldP spid="1286152" grpId="0" animBg="1"/>
      <p:bldP spid="12861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Spam Example</a:t>
            </a:r>
          </a:p>
        </p:txBody>
      </p:sp>
      <p:graphicFrame>
        <p:nvGraphicFramePr>
          <p:cNvPr id="1298436" name="Group 4"/>
          <p:cNvGraphicFramePr>
            <a:graphicFrameLocks noGrp="1"/>
          </p:cNvGraphicFramePr>
          <p:nvPr/>
        </p:nvGraphicFramePr>
        <p:xfrm>
          <a:off x="2590800" y="1600200"/>
          <a:ext cx="6858000" cy="402336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Word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P(w|spam)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P(w|ham)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 Spam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 Ham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(prior)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0.33333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0.66666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-0.4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Gary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-11.8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would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0.00069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Verdana" pitchFamily="34" charset="0"/>
                        </a:rPr>
                        <a:t>0.00084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-19.1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-16.0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-23.8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-21.8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like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0.00083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-30.9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-28.9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0.01517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0.01339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-35.1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-33.2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lose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-44.0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weight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0.00016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-53.3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-55.0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while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0.00027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-61.5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-63.2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you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0.00881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0.00304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-66.2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-69.0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sleep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0.00001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-76.0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-80.5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98513" name="Line 81"/>
          <p:cNvSpPr>
            <a:spLocks noChangeShapeType="1"/>
          </p:cNvSpPr>
          <p:nvPr/>
        </p:nvSpPr>
        <p:spPr bwMode="auto">
          <a:xfrm>
            <a:off x="7315200" y="57912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8514" name="Rectangle 82"/>
          <p:cNvSpPr>
            <a:spLocks noChangeArrowheads="1"/>
          </p:cNvSpPr>
          <p:nvPr/>
        </p:nvSpPr>
        <p:spPr bwMode="auto">
          <a:xfrm>
            <a:off x="2590800" y="3352800"/>
            <a:ext cx="6858000" cy="228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5" name="Rectangle 83"/>
          <p:cNvSpPr>
            <a:spLocks noChangeArrowheads="1"/>
          </p:cNvSpPr>
          <p:nvPr/>
        </p:nvSpPr>
        <p:spPr bwMode="auto">
          <a:xfrm>
            <a:off x="2590800" y="2971800"/>
            <a:ext cx="6858000" cy="266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6" name="Rectangle 84"/>
          <p:cNvSpPr>
            <a:spLocks noChangeArrowheads="1"/>
          </p:cNvSpPr>
          <p:nvPr/>
        </p:nvSpPr>
        <p:spPr bwMode="auto">
          <a:xfrm>
            <a:off x="2590800" y="2667000"/>
            <a:ext cx="6858000" cy="297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8517" name="Rectangle 85"/>
          <p:cNvSpPr>
            <a:spLocks noChangeArrowheads="1"/>
          </p:cNvSpPr>
          <p:nvPr/>
        </p:nvSpPr>
        <p:spPr bwMode="auto">
          <a:xfrm>
            <a:off x="2590800" y="2286000"/>
            <a:ext cx="68580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542BF-E07B-4525-A6EA-A8C76CC2BF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5604"/>
            <a:ext cx="562435" cy="253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6D7D0-D9C6-4A3A-A988-59FB5781D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69" y="2286000"/>
            <a:ext cx="986166" cy="253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55746-C9AB-49D0-88C6-AA6C59AE52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69" y="2663952"/>
            <a:ext cx="986166" cy="253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8A55AD-91C5-407F-92FB-77950D9F7CBF}"/>
              </a:ext>
            </a:extLst>
          </p:cNvPr>
          <p:cNvCxnSpPr>
            <a:cxnSpLocks/>
          </p:cNvCxnSpPr>
          <p:nvPr/>
        </p:nvCxnSpPr>
        <p:spPr>
          <a:xfrm>
            <a:off x="1752600" y="3051048"/>
            <a:ext cx="0" cy="2587752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513" grpId="0" animBg="1"/>
      <p:bldP spid="1298514" grpId="0" animBg="1"/>
      <p:bldP spid="1298515" grpId="0" animBg="1"/>
      <p:bldP spid="1298516" grpId="0" animBg="1"/>
      <p:bldP spid="12985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974725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974725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974725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9747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9731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17256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17240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247491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2473325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32337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32321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398462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3983038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47434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47021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54943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54530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12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6243638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6202363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14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7002463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6961188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16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7753350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77120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18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8512175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84709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974725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788988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974725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788988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974725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857250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-5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974725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896938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974725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896938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974725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830263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974725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830263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974725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830263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974725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830263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25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974725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830263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30</a:t>
            </a:r>
            <a:endParaRPr lang="en-US" sz="2400">
              <a:cs typeface="Arial" pitchFamily="34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1308100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1687513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20669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2436813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2816225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3195638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3567113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3946525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4325938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4705350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5075238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5456238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5835650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6205538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6584950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6964363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7335838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7715250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8094663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8474075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1344613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6129338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1747678" y="2343150"/>
            <a:ext cx="2929257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latin typeface="Calibri"/>
                <a:cs typeface="Calibri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Overfitting</a:t>
            </a:r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3352800" y="2667000"/>
            <a:ext cx="2438400" cy="2438400"/>
            <a:chOff x="3168" y="1584"/>
            <a:chExt cx="1536" cy="1536"/>
          </a:xfrm>
        </p:grpSpPr>
        <p:sp>
          <p:nvSpPr>
            <p:cNvPr id="23586" name="Rectangle 5"/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Rectangle 6"/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Rectangle 7"/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Rectangle 8"/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Rectangle 9"/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Rectangle 10"/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Rectangle 11"/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Rectangle 12"/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Rectangle 13"/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Rectangle 14"/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Rectangle 15"/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Rectangle 16"/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Rectangle 17"/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Rectangle 18"/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Rectangle 19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Rectangle 20"/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Rectangle 21"/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Rectangle 22"/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Rectangle 23"/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Rectangle 24"/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Rectangle 25"/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Rectangle 26"/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Rectangle 27"/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Rectangle 28"/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Rectangle 29"/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Rectangle 30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Rectangle 31"/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3" name="Rectangle 32"/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Rectangle 33"/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5" name="Rectangle 34"/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6" name="Rectangle 35"/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Rectangle 36"/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Rectangle 37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Rectangle 38"/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Rectangle 39"/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Rectangle 40"/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Rectangle 41"/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Rectangle 42"/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Rectangle 43"/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Rectangle 44"/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Rectangle 45"/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Rectangle 46"/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Rectangle 47"/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Rectangle 48"/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Rectangle 49"/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Rectangle 50"/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Rectangle 51"/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Rectangle 52"/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4" name="Rectangle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Rectangle 54"/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Rectangle 56"/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Rectangle 57"/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Rectangle 58"/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Rectangle 59"/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Rectangle 60"/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Rectangle 61"/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3" name="Rectangle 62"/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Rectangle 63"/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Rectangle 64"/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Rectangle 65"/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Rectangle 66"/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Rectangle 67"/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Rectangle 68"/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557" name="Picture 18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713" y="175895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8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15113" y="1752600"/>
            <a:ext cx="19954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18"/>
          <p:cNvGrpSpPr>
            <a:grpSpLocks/>
          </p:cNvGrpSpPr>
          <p:nvPr/>
        </p:nvGrpSpPr>
        <p:grpSpPr bwMode="auto">
          <a:xfrm>
            <a:off x="420688" y="2971800"/>
            <a:ext cx="8221662" cy="304800"/>
            <a:chOff x="265" y="1872"/>
            <a:chExt cx="5179" cy="192"/>
          </a:xfrm>
        </p:grpSpPr>
        <p:sp>
          <p:nvSpPr>
            <p:cNvPr id="23581" name="Line 106"/>
            <p:cNvSpPr>
              <a:spLocks noChangeShapeType="1"/>
            </p:cNvSpPr>
            <p:nvPr/>
          </p:nvSpPr>
          <p:spPr bwMode="auto">
            <a:xfrm>
              <a:off x="1680" y="1968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Rectangle 107"/>
            <p:cNvSpPr>
              <a:spLocks noChangeArrowheads="1"/>
            </p:cNvSpPr>
            <p:nvPr/>
          </p:nvSpPr>
          <p:spPr bwMode="auto">
            <a:xfrm>
              <a:off x="2304" y="1872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83" name="Picture 20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65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84" name="Picture 209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166" y="1920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5" name="Line 214"/>
            <p:cNvSpPr>
              <a:spLocks noChangeShapeType="1"/>
            </p:cNvSpPr>
            <p:nvPr/>
          </p:nvSpPr>
          <p:spPr bwMode="auto">
            <a:xfrm>
              <a:off x="2496" y="1968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19"/>
          <p:cNvGrpSpPr>
            <a:grpSpLocks/>
          </p:cNvGrpSpPr>
          <p:nvPr/>
        </p:nvGrpSpPr>
        <p:grpSpPr bwMode="auto">
          <a:xfrm>
            <a:off x="420688" y="3581400"/>
            <a:ext cx="8204200" cy="304800"/>
            <a:chOff x="265" y="2256"/>
            <a:chExt cx="5168" cy="192"/>
          </a:xfrm>
        </p:grpSpPr>
        <p:sp>
          <p:nvSpPr>
            <p:cNvPr id="23576" name="Line 105"/>
            <p:cNvSpPr>
              <a:spLocks noChangeShapeType="1"/>
            </p:cNvSpPr>
            <p:nvPr/>
          </p:nvSpPr>
          <p:spPr bwMode="auto">
            <a:xfrm flipH="1">
              <a:off x="1680" y="2352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Rectangle 108"/>
            <p:cNvSpPr>
              <a:spLocks noChangeArrowheads="1"/>
            </p:cNvSpPr>
            <p:nvPr/>
          </p:nvSpPr>
          <p:spPr bwMode="auto">
            <a:xfrm>
              <a:off x="2688" y="2256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3578" name="Picture 20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65" y="2304"/>
              <a:ext cx="1271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9" name="Picture 21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155" y="2304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0" name="Line 215"/>
            <p:cNvSpPr>
              <a:spLocks noChangeShapeType="1"/>
            </p:cNvSpPr>
            <p:nvPr/>
          </p:nvSpPr>
          <p:spPr bwMode="auto">
            <a:xfrm flipH="1">
              <a:off x="2880" y="2352"/>
              <a:ext cx="1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9" name="Text Box 222"/>
          <p:cNvSpPr txBox="1">
            <a:spLocks noChangeArrowheads="1"/>
          </p:cNvSpPr>
          <p:nvPr/>
        </p:nvSpPr>
        <p:spPr bwMode="auto">
          <a:xfrm>
            <a:off x="3886200" y="57912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Calibri"/>
                <a:cs typeface="Calibri"/>
              </a:rPr>
              <a:t>2 wins!!</a:t>
            </a:r>
          </a:p>
        </p:txBody>
      </p:sp>
      <p:grpSp>
        <p:nvGrpSpPr>
          <p:cNvPr id="5" name="Group 225"/>
          <p:cNvGrpSpPr>
            <a:grpSpLocks/>
          </p:cNvGrpSpPr>
          <p:nvPr/>
        </p:nvGrpSpPr>
        <p:grpSpPr bwMode="auto">
          <a:xfrm>
            <a:off x="385763" y="4191000"/>
            <a:ext cx="8250237" cy="304800"/>
            <a:chOff x="243" y="2640"/>
            <a:chExt cx="5197" cy="192"/>
          </a:xfrm>
        </p:grpSpPr>
        <p:sp>
          <p:nvSpPr>
            <p:cNvPr id="23571" name="Rectangle 188"/>
            <p:cNvSpPr>
              <a:spLocks noChangeArrowheads="1"/>
            </p:cNvSpPr>
            <p:nvPr/>
          </p:nvSpPr>
          <p:spPr bwMode="auto">
            <a:xfrm>
              <a:off x="2496" y="2640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Line 189"/>
            <p:cNvSpPr>
              <a:spLocks noChangeShapeType="1"/>
            </p:cNvSpPr>
            <p:nvPr/>
          </p:nvSpPr>
          <p:spPr bwMode="auto">
            <a:xfrm flipH="1">
              <a:off x="1680" y="2736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3" name="Picture 200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43" y="2688"/>
              <a:ext cx="129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4" name="Line 216"/>
            <p:cNvSpPr>
              <a:spLocks noChangeShapeType="1"/>
            </p:cNvSpPr>
            <p:nvPr/>
          </p:nvSpPr>
          <p:spPr bwMode="auto">
            <a:xfrm flipH="1">
              <a:off x="2688" y="2736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5" name="Picture 223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135" y="2688"/>
              <a:ext cx="1305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6"/>
          <p:cNvGrpSpPr>
            <a:grpSpLocks/>
          </p:cNvGrpSpPr>
          <p:nvPr/>
        </p:nvGrpSpPr>
        <p:grpSpPr bwMode="auto">
          <a:xfrm>
            <a:off x="325438" y="4800600"/>
            <a:ext cx="8286750" cy="304800"/>
            <a:chOff x="205" y="3024"/>
            <a:chExt cx="5220" cy="192"/>
          </a:xfrm>
        </p:grpSpPr>
        <p:sp>
          <p:nvSpPr>
            <p:cNvPr id="23566" name="Rectangle 187"/>
            <p:cNvSpPr>
              <a:spLocks noChangeArrowheads="1"/>
            </p:cNvSpPr>
            <p:nvPr/>
          </p:nvSpPr>
          <p:spPr bwMode="auto">
            <a:xfrm>
              <a:off x="3456" y="3024"/>
              <a:ext cx="192" cy="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Line 190"/>
            <p:cNvSpPr>
              <a:spLocks noChangeShapeType="1"/>
            </p:cNvSpPr>
            <p:nvPr/>
          </p:nvSpPr>
          <p:spPr bwMode="auto">
            <a:xfrm flipH="1" flipV="1">
              <a:off x="1680" y="3120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68" name="Picture 20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05" y="3072"/>
              <a:ext cx="136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9" name="Line 217"/>
            <p:cNvSpPr>
              <a:spLocks noChangeShapeType="1"/>
            </p:cNvSpPr>
            <p:nvPr/>
          </p:nvSpPr>
          <p:spPr bwMode="auto">
            <a:xfrm flipH="1" flipV="1">
              <a:off x="3648" y="312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3570" name="Picture 22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4147" y="3072"/>
              <a:ext cx="127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12" name="Picture 10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5313" y="2362200"/>
            <a:ext cx="1690687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10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1800" y="2297113"/>
            <a:ext cx="1690688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1800531"/>
            <a:ext cx="3057525" cy="4571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Machine Learning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595436"/>
            <a:ext cx="10363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Up until now: how use a model to make optimal decisions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Machine learning: how to acquire a model from data / experience</a:t>
            </a:r>
          </a:p>
          <a:p>
            <a:pPr lvl="1" eaLnBrk="1" hangingPunct="1"/>
            <a:r>
              <a:rPr lang="en-US" sz="2400" dirty="0"/>
              <a:t>Learning parameters (e.g. probabilities)</a:t>
            </a:r>
          </a:p>
          <a:p>
            <a:pPr lvl="1" eaLnBrk="1" hangingPunct="1"/>
            <a:r>
              <a:rPr lang="en-US" sz="2400" dirty="0"/>
              <a:t>Learning structure (e.g. BN graphs)</a:t>
            </a:r>
          </a:p>
          <a:p>
            <a:pPr lvl="1" eaLnBrk="1" hangingPunct="1"/>
            <a:r>
              <a:rPr lang="en-US" sz="2400" dirty="0"/>
              <a:t>Learning hidden concepts (e.g. clustering)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Today: model-based classification with Naive </a:t>
            </a:r>
            <a:r>
              <a:rPr lang="en-US" sz="2800" dirty="0" err="1"/>
              <a:t>Bayes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>
                <a:latin typeface="+mj-lt"/>
                <a:ea typeface="+mj-ea"/>
                <a:cs typeface="+mj-cs"/>
              </a:rPr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B7C229-1DF9-4B4F-A5C1-61126AD27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6"/>
          <a:stretch/>
        </p:blipFill>
        <p:spPr>
          <a:xfrm>
            <a:off x="1933351" y="1217598"/>
            <a:ext cx="8424189" cy="5640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2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7E852A-6013-4F48-82EA-A1A55F03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46" y="1114174"/>
            <a:ext cx="8764305" cy="5743826"/>
          </a:xfrm>
          <a:prstGeom prst="rect">
            <a:avLst/>
          </a:prstGeom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936341DB-3D7A-4428-8F12-977D50BF918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0" y="216973"/>
            <a:ext cx="12192000" cy="65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4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BAA0A6-A882-4E9C-A090-E152E9DF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83021"/>
            <a:ext cx="9772650" cy="54830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87642F-57DF-4DF0-8062-124A5985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791" y="1799549"/>
            <a:ext cx="5317209" cy="2508066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CDFDE153-14DC-4B85-903B-6DE731215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4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D0464E-B704-453D-8DB7-6E97AF24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21" y="1248968"/>
            <a:ext cx="8448786" cy="5609032"/>
          </a:xfrm>
          <a:prstGeom prst="rect">
            <a:avLst/>
          </a:prstGeom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61874F8E-5431-409E-896A-5F166BDAB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77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205354-C80C-4032-8059-A18D9E49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266" y="1257673"/>
            <a:ext cx="8156265" cy="5600327"/>
          </a:xfrm>
          <a:prstGeom prst="rect">
            <a:avLst/>
          </a:prstGeom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CB0E13B5-12D0-4769-A321-C4D5211E1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6B4AE9-F891-48C9-871A-7A38215A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31" y="1402684"/>
            <a:ext cx="8668870" cy="5363408"/>
          </a:xfrm>
          <a:prstGeom prst="rect">
            <a:avLst/>
          </a:prstGeom>
        </p:spPr>
      </p:pic>
      <p:sp>
        <p:nvSpPr>
          <p:cNvPr id="7" name="Text Box 10">
            <a:extLst>
              <a:ext uri="{FF2B5EF4-FFF2-40B4-BE49-F238E27FC236}">
                <a16:creationId xmlns:a16="http://schemas.microsoft.com/office/drawing/2014/main" id="{B6EFD4DE-7FF0-4B81-AB26-47839256C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8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971CE5-7796-4519-B23F-5411A5C5A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789" y="1341362"/>
            <a:ext cx="7809012" cy="5516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A342A3-2296-4C7E-8C2C-D531F346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974" y="-64774"/>
            <a:ext cx="5098026" cy="2337266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51CD53AB-1D13-4B0D-A9B8-86350B2E4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739F43-527F-4B42-8FC1-4313747E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10" y="1269012"/>
            <a:ext cx="8422779" cy="55889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1F983F-5DE3-4393-B583-F4F537770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27" y="88858"/>
            <a:ext cx="3577661" cy="2046835"/>
          </a:xfrm>
          <a:prstGeom prst="rect">
            <a:avLst/>
          </a:prstGeom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BB71E43A-0F2E-438F-B432-C0C1D88B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4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862A75-EE95-4A27-88F3-30B32A5C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23" y="1390487"/>
            <a:ext cx="8577434" cy="5467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AD5954-36D2-46E6-A748-2D4617654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27" y="88858"/>
            <a:ext cx="3577661" cy="2046835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F71FE76F-4F9C-4DAE-A23A-CFA619EA0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93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6E02C4-F2CC-4173-97F5-71D134DE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25" y="1276262"/>
            <a:ext cx="7884500" cy="55817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F81A12-93C9-4067-BED4-73BBC131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27" y="88858"/>
            <a:ext cx="3577661" cy="2046835"/>
          </a:xfrm>
          <a:prstGeom prst="rect">
            <a:avLst/>
          </a:prstGeom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CFC711C9-3770-4031-B7E5-E42006B37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2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74750"/>
            <a:ext cx="5681935" cy="50736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A0F2C6-872D-43A1-8334-BB7DA421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45" y="1436804"/>
            <a:ext cx="7644473" cy="5421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A664A3-47BB-4D1B-8A9C-FFD7F147C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27" y="88858"/>
            <a:ext cx="3577661" cy="2046835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B1383E00-0350-45F0-8657-AD60CF6E3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6456" y="304800"/>
            <a:ext cx="5399087" cy="65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>
                    <a:alpha val="9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30000"/>
              </a:spcBef>
              <a:buClr>
                <a:srgbClr val="800000"/>
              </a:buClr>
              <a:buFont typeface="Wingdings" panose="05000000000000000000" pitchFamily="2" charset="2"/>
              <a:buNone/>
            </a:pPr>
            <a:r>
              <a:rPr lang="zh-CN" altLang="en-US" sz="3600" dirty="0"/>
              <a:t>机器学习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-</a:t>
            </a:r>
            <a:r>
              <a:rPr lang="zh-CN" altLang="en-US" sz="3600" dirty="0">
                <a:latin typeface="+mj-lt"/>
                <a:ea typeface="+mj-ea"/>
                <a:cs typeface="+mj-cs"/>
              </a:rPr>
              <a:t>决策树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242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6914" y="1676400"/>
            <a:ext cx="10992958" cy="439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2143932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675909"/>
            <a:ext cx="5403371" cy="203076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4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58" y="1564685"/>
            <a:ext cx="9030483" cy="509060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3F52EA7-3227-456B-B808-6FA3590B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1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/>
        </p:nvSpPr>
        <p:spPr bwMode="auto">
          <a:xfrm>
            <a:off x="-76200" y="17462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Weights</a:t>
            </a:r>
          </a:p>
        </p:txBody>
      </p:sp>
      <p:sp>
        <p:nvSpPr>
          <p:cNvPr id="22" name="Content Placeholder 2"/>
          <p:cNvSpPr>
            <a:spLocks noGrp="1"/>
          </p:cNvSpPr>
          <p:nvPr/>
        </p:nvSpPr>
        <p:spPr bwMode="auto">
          <a:xfrm>
            <a:off x="2133600" y="1430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Binary case: compare features to a weight vector</a:t>
            </a:r>
          </a:p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Learning: figure out the weight vector from examples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620000" y="31115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ourier New" pitchFamily="49" charset="0"/>
              </a:rPr>
              <a:t># free      : 2</a:t>
            </a:r>
          </a:p>
          <a:p>
            <a:r>
              <a:rPr lang="en-US" sz="1200" dirty="0">
                <a:latin typeface="Courier New" pitchFamily="49" charset="0"/>
              </a:rPr>
              <a:t>YOUR_NAME   : 0</a:t>
            </a:r>
          </a:p>
          <a:p>
            <a:r>
              <a:rPr lang="en-US" sz="1200" dirty="0">
                <a:latin typeface="Courier New" pitchFamily="49" charset="0"/>
              </a:rPr>
              <a:t>MISSPELLED  : 2</a:t>
            </a:r>
          </a:p>
          <a:p>
            <a:r>
              <a:rPr lang="en-US" sz="1200" dirty="0">
                <a:latin typeface="Courier New" pitchFamily="49" charset="0"/>
              </a:rPr>
              <a:t>FROM_FRIEND : 0</a:t>
            </a:r>
          </a:p>
          <a:p>
            <a:r>
              <a:rPr lang="en-US" sz="1200" dirty="0">
                <a:latin typeface="Courier New" pitchFamily="49" charset="0"/>
              </a:rPr>
              <a:t>...</a:t>
            </a:r>
          </a:p>
        </p:txBody>
      </p:sp>
      <p:sp>
        <p:nvSpPr>
          <p:cNvPr id="24" name="Double Bracket 4"/>
          <p:cNvSpPr/>
          <p:nvPr/>
        </p:nvSpPr>
        <p:spPr>
          <a:xfrm>
            <a:off x="7620000" y="30607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743200" y="27844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6" name="Double Bracket 6"/>
          <p:cNvSpPr/>
          <p:nvPr/>
        </p:nvSpPr>
        <p:spPr>
          <a:xfrm>
            <a:off x="2743200" y="26797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Picture 21" descr="txp_fi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4417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1" descr="txp_fi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35179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Line 7"/>
          <p:cNvSpPr>
            <a:spLocks noChangeShapeType="1"/>
          </p:cNvSpPr>
          <p:nvPr/>
        </p:nvSpPr>
        <p:spPr bwMode="auto">
          <a:xfrm flipH="1" flipV="1">
            <a:off x="4876800" y="3594100"/>
            <a:ext cx="838200" cy="13716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V="1">
            <a:off x="5715000" y="38989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1" name="Picture 14" descr="txp_fi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55753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ine 15"/>
          <p:cNvSpPr>
            <a:spLocks noChangeShapeType="1"/>
          </p:cNvSpPr>
          <p:nvPr/>
        </p:nvSpPr>
        <p:spPr bwMode="auto">
          <a:xfrm>
            <a:off x="5715000" y="49657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7772400" y="55499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34" name="Double Bracket 16"/>
          <p:cNvSpPr/>
          <p:nvPr/>
        </p:nvSpPr>
        <p:spPr>
          <a:xfrm>
            <a:off x="7772400" y="5499100"/>
            <a:ext cx="1600200" cy="1143000"/>
          </a:xfrm>
          <a:prstGeom prst="bracketPair">
            <a:avLst>
              <a:gd name="adj" fmla="val 6981"/>
            </a:avLst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17"/>
          <p:cNvSpPr txBox="1">
            <a:spLocks noChangeArrowheads="1"/>
          </p:cNvSpPr>
          <p:nvPr/>
        </p:nvSpPr>
        <p:spPr bwMode="auto">
          <a:xfrm>
            <a:off x="1905000" y="59563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Dot product            positive means the positive class</a:t>
            </a:r>
          </a:p>
        </p:txBody>
      </p:sp>
      <p:pic>
        <p:nvPicPr>
          <p:cNvPr id="36" name="Picture 19" descr="txp_fi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60325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17" y="1460701"/>
            <a:ext cx="8569083" cy="523946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CEE2246-41C6-48E0-AC61-4C8C2650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8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6200" y="10352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Weight Updates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740316"/>
            <a:ext cx="7772400" cy="38711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68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00" y="1460701"/>
            <a:ext cx="9000000" cy="502201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DF458BA-DD78-4B04-BA87-8BB56067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2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9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D0666C4-E1CD-42EF-B521-4D90AD7F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0271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感知器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27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019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706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A60E2-D0DA-412B-A3CE-14E8B566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89793"/>
            <a:ext cx="8721013" cy="5444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2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Spam Filter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553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Input: an email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Output: spam/ham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Get a large collection of example emails, each labeled “spam” or “ham”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Want to learn to predict labels of new, future emails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Features: The attributes used to make the ham / spam decision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Words: FREE!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Text Patterns: $</a:t>
            </a:r>
            <a:r>
              <a:rPr lang="en-US" sz="2000" dirty="0" err="1"/>
              <a:t>dd</a:t>
            </a:r>
            <a:r>
              <a:rPr lang="en-US" sz="2000" dirty="0"/>
              <a:t>, CAPS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Non-text: </a:t>
            </a:r>
            <a:r>
              <a:rPr lang="en-US" sz="2000" dirty="0" err="1"/>
              <a:t>SenderInContacts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8001000" y="1447800"/>
            <a:ext cx="3581400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Dear Sir.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8001000" y="30480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TO BE REMOVED FROM FUTURE MAILINGS, SIMPLY REPLY TO THIS MESSAGE AND PUT "REMOVE" IN THE SUBJECT.</a:t>
            </a:r>
          </a:p>
          <a:p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99  MILLION EMAIL ADDRESSES</a:t>
            </a:r>
          </a:p>
          <a:p>
            <a:r>
              <a:rPr lang="en-US" sz="1600">
                <a:latin typeface="Calibri"/>
                <a:cs typeface="Calibri"/>
              </a:rPr>
              <a:t>  FOR ONLY $99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8001000" y="4876800"/>
            <a:ext cx="35052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alibri"/>
                <a:cs typeface="Calibri"/>
              </a:rPr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282055" name="Freeform 7"/>
          <p:cNvSpPr>
            <a:spLocks/>
          </p:cNvSpPr>
          <p:nvPr/>
        </p:nvSpPr>
        <p:spPr bwMode="auto">
          <a:xfrm>
            <a:off x="7061200" y="5334000"/>
            <a:ext cx="635000" cy="4572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6" name="Freeform 8"/>
          <p:cNvSpPr>
            <a:spLocks/>
          </p:cNvSpPr>
          <p:nvPr/>
        </p:nvSpPr>
        <p:spPr bwMode="auto">
          <a:xfrm>
            <a:off x="7165975" y="19050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2057" name="Freeform 9"/>
          <p:cNvSpPr>
            <a:spLocks/>
          </p:cNvSpPr>
          <p:nvPr/>
        </p:nvSpPr>
        <p:spPr bwMode="auto">
          <a:xfrm>
            <a:off x="7162800" y="3505200"/>
            <a:ext cx="454025" cy="4572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055" grpId="0" animBg="1"/>
      <p:bldP spid="1282056" grpId="0" animBg="1"/>
      <p:bldP spid="12820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21E171-C069-4ED8-A6FE-849E07F6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11711"/>
            <a:ext cx="10878741" cy="5205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3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0247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384D1-737D-4200-A6FD-53F6D900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28556"/>
            <a:ext cx="9625012" cy="5431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F13CF-4247-4B39-B624-9274391A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89675"/>
            <a:ext cx="10410825" cy="5385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3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524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4EB54D-44BB-4553-8E07-E52C121D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44158"/>
            <a:ext cx="10441783" cy="5026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4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F6091D-62C6-4B95-9625-3039F743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05624"/>
            <a:ext cx="10565607" cy="5492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3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181DD4-AEC2-4282-B372-0A731FD2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65468"/>
            <a:ext cx="9425598" cy="5500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46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4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B2476E-DCF4-47D4-A6DA-7FE08E27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61658"/>
            <a:ext cx="9265864" cy="56963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7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074" y="23308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CFE356-8BDF-4BBE-9852-E590223C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83259"/>
            <a:ext cx="10215562" cy="54626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7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线性回归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28538-D94F-4549-8E13-1CAD0FF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35065"/>
            <a:ext cx="9944196" cy="5619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9200"/>
            <a:ext cx="7009950" cy="54864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E9DD138-2A36-4BA0-83D9-9CC91D13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8600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多类分类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5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Digit Recognition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70037"/>
            <a:ext cx="80010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Input: images / pixel grids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Output: a digit 0-9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Setup: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Get a large collection of example images, each labeled with a digit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Note: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Want to learn to predict labels of new, future digit images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Features: </a:t>
            </a:r>
            <a:r>
              <a:rPr lang="en-US" sz="2000" dirty="0">
                <a:latin typeface="Calibri"/>
                <a:cs typeface="Calibri"/>
              </a:rPr>
              <a:t>The attributes used to make the digit decision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Pixels: (6,8)=ON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Shape Patterns: </a:t>
            </a:r>
            <a:r>
              <a:rPr lang="en-US" sz="2000" dirty="0" err="1">
                <a:latin typeface="Calibri"/>
                <a:cs typeface="Calibri"/>
              </a:rPr>
              <a:t>NumComponents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AspectRatio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 err="1">
                <a:latin typeface="Calibri"/>
                <a:cs typeface="Calibri"/>
              </a:rPr>
              <a:t>NumLoops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7400" y="1676400"/>
            <a:ext cx="508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01200" y="2514600"/>
            <a:ext cx="5445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55162" y="4267200"/>
            <a:ext cx="655638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3262" y="5414962"/>
            <a:ext cx="617538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7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01200" y="3352800"/>
            <a:ext cx="617538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9" name="TextBox 74"/>
          <p:cNvSpPr txBox="1">
            <a:spLocks noChangeArrowheads="1"/>
          </p:cNvSpPr>
          <p:nvPr/>
        </p:nvSpPr>
        <p:spPr bwMode="auto">
          <a:xfrm>
            <a:off x="10896600" y="1752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0</a:t>
            </a:r>
          </a:p>
        </p:txBody>
      </p:sp>
      <p:sp>
        <p:nvSpPr>
          <p:cNvPr id="10250" name="TextBox 75"/>
          <p:cNvSpPr txBox="1">
            <a:spLocks noChangeArrowheads="1"/>
          </p:cNvSpPr>
          <p:nvPr/>
        </p:nvSpPr>
        <p:spPr bwMode="auto">
          <a:xfrm>
            <a:off x="10896600" y="25908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1" name="TextBox 76"/>
          <p:cNvSpPr txBox="1">
            <a:spLocks noChangeArrowheads="1"/>
          </p:cNvSpPr>
          <p:nvPr/>
        </p:nvSpPr>
        <p:spPr bwMode="auto">
          <a:xfrm>
            <a:off x="10896600" y="35052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2</a:t>
            </a:r>
          </a:p>
        </p:txBody>
      </p:sp>
      <p:sp>
        <p:nvSpPr>
          <p:cNvPr id="10252" name="TextBox 77"/>
          <p:cNvSpPr txBox="1">
            <a:spLocks noChangeArrowheads="1"/>
          </p:cNvSpPr>
          <p:nvPr/>
        </p:nvSpPr>
        <p:spPr bwMode="auto">
          <a:xfrm>
            <a:off x="10896600" y="4419600"/>
            <a:ext cx="381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1</a:t>
            </a:r>
          </a:p>
        </p:txBody>
      </p:sp>
      <p:sp>
        <p:nvSpPr>
          <p:cNvPr id="10253" name="TextBox 78"/>
          <p:cNvSpPr txBox="1">
            <a:spLocks noChangeArrowheads="1"/>
          </p:cNvSpPr>
          <p:nvPr/>
        </p:nvSpPr>
        <p:spPr bwMode="auto">
          <a:xfrm>
            <a:off x="10820400" y="5567362"/>
            <a:ext cx="60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/>
                <a:cs typeface="Calibri"/>
              </a:rPr>
              <a:t>??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EF210F4F-1441-4339-AE97-AD89E5A0FB94}"/>
              </a:ext>
            </a:extLst>
          </p:cNvPr>
          <p:cNvGrpSpPr>
            <a:grpSpLocks/>
          </p:cNvGrpSpPr>
          <p:nvPr/>
        </p:nvGrpSpPr>
        <p:grpSpPr bwMode="auto">
          <a:xfrm>
            <a:off x="7173913" y="1366266"/>
            <a:ext cx="1676400" cy="1570038"/>
            <a:chOff x="3168" y="1584"/>
            <a:chExt cx="1536" cy="1536"/>
          </a:xfrm>
        </p:grpSpPr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84D7CBED-68BD-4231-A286-A646AC38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FADFDF1F-F4A9-4832-8B20-BE1DB4179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C797BD7A-2D63-4D9F-878E-D9474926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1CA132FC-EB4C-4403-B222-DFA5A0F5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77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72D260AA-066C-4B6E-804E-EB894AC9B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039C553F-9182-4943-91AF-E34E1ACB1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8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C0C596E0-34DF-45AF-990C-604511552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B7256F86-BA65-467F-B115-63F1BFF09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7CAF1456-40CD-43E8-AD20-169F39F9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3D2691A8-FADD-4F36-9F66-7662EB9C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CE740500-5C12-4BB7-A883-0022CF15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9E77C68B-AB84-4C59-83AB-08772A338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E4593704-2C75-473E-8A65-A1C3A1816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05789372-5DA0-42C3-A4C5-4A159116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E5CBDF6E-B268-45D4-AEF2-C78E8A238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BCCBE5AD-8373-4F61-B71F-DBF217AC3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16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DE0A6A24-2151-4917-8D8B-BAB3DACF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58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7AD4A51E-AE78-410A-9FD9-A0BE464F1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D8503096-A3BC-4EDC-852A-715CFB936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75068EC-44EF-4320-8AA8-223C46F19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9D17EDEE-B2A6-435F-A5E9-983B211E6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48ECD17B-E290-4A8C-9410-E02B6E72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58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7A7C39B9-BFB6-4B7A-9B08-2D57BB90B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1E670FD8-50E0-4963-AB8E-12B7C6D8F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77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D577CA98-130F-401F-9CF4-BBE94437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96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4">
              <a:extLst>
                <a:ext uri="{FF2B5EF4-FFF2-40B4-BE49-F238E27FC236}">
                  <a16:creationId xmlns:a16="http://schemas.microsoft.com/office/drawing/2014/main" id="{384B8271-AD97-4873-A2A1-8B091D69D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5">
              <a:extLst>
                <a:ext uri="{FF2B5EF4-FFF2-40B4-BE49-F238E27FC236}">
                  <a16:creationId xmlns:a16="http://schemas.microsoft.com/office/drawing/2014/main" id="{31A4F751-266E-4296-930B-9A31F6C5D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36">
              <a:extLst>
                <a:ext uri="{FF2B5EF4-FFF2-40B4-BE49-F238E27FC236}">
                  <a16:creationId xmlns:a16="http://schemas.microsoft.com/office/drawing/2014/main" id="{622C22C8-C1A2-4E8C-B34D-19DADA6FA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2112B400-254A-4ECE-B7F2-FF29F3DCF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668D83-C237-48B5-A721-45A50FC0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96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11A86099-CC05-4B70-BC5E-253F082A5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A3312D9A-AFF7-4FB1-8497-C3A44F7BB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16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6154A3EF-6922-4CF4-AF95-A16B25FEF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42">
              <a:extLst>
                <a:ext uri="{FF2B5EF4-FFF2-40B4-BE49-F238E27FC236}">
                  <a16:creationId xmlns:a16="http://schemas.microsoft.com/office/drawing/2014/main" id="{935D8057-3E99-482E-8606-FFC6DD77D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43">
              <a:extLst>
                <a:ext uri="{FF2B5EF4-FFF2-40B4-BE49-F238E27FC236}">
                  <a16:creationId xmlns:a16="http://schemas.microsoft.com/office/drawing/2014/main" id="{92CE3ADA-BE14-4375-BFC1-FD189F5AF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44">
              <a:extLst>
                <a:ext uri="{FF2B5EF4-FFF2-40B4-BE49-F238E27FC236}">
                  <a16:creationId xmlns:a16="http://schemas.microsoft.com/office/drawing/2014/main" id="{D4400713-CEE5-4F50-98D1-FA6E909ED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6A58E971-5EB9-4F17-A1C0-1FBCD338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46">
              <a:extLst>
                <a:ext uri="{FF2B5EF4-FFF2-40B4-BE49-F238E27FC236}">
                  <a16:creationId xmlns:a16="http://schemas.microsoft.com/office/drawing/2014/main" id="{3DFB318F-FD76-47C0-895A-403AC4F61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D163EAC5-7B9E-48D8-99C4-CA4F156EB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F1475F16-AADA-49B7-ADD1-B5A45B9B3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49">
              <a:extLst>
                <a:ext uri="{FF2B5EF4-FFF2-40B4-BE49-F238E27FC236}">
                  <a16:creationId xmlns:a16="http://schemas.microsoft.com/office/drawing/2014/main" id="{05A48A9D-1D3E-437C-A322-CD1639AF4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EC5682D-245C-4D77-AE77-E0CD9EB7B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1">
              <a:extLst>
                <a:ext uri="{FF2B5EF4-FFF2-40B4-BE49-F238E27FC236}">
                  <a16:creationId xmlns:a16="http://schemas.microsoft.com/office/drawing/2014/main" id="{7DD13990-533A-45D8-A44C-1C1EDE84F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2">
              <a:extLst>
                <a:ext uri="{FF2B5EF4-FFF2-40B4-BE49-F238E27FC236}">
                  <a16:creationId xmlns:a16="http://schemas.microsoft.com/office/drawing/2014/main" id="{B0F782ED-6335-4642-89C9-E510E77C5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Rectangle 53">
              <a:extLst>
                <a:ext uri="{FF2B5EF4-FFF2-40B4-BE49-F238E27FC236}">
                  <a16:creationId xmlns:a16="http://schemas.microsoft.com/office/drawing/2014/main" id="{A88FF1B2-3335-4F67-8A1E-A2C282D5A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5BDF9A43-F367-4D01-9FE7-5F25C99C8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EC40FA1C-A3F3-417A-9CAB-4E6228CDF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92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E69E5BE4-BC66-46FB-BAE3-0C04969D3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92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>
              <a:extLst>
                <a:ext uri="{FF2B5EF4-FFF2-40B4-BE49-F238E27FC236}">
                  <a16:creationId xmlns:a16="http://schemas.microsoft.com/office/drawing/2014/main" id="{504569BC-17AE-4CFD-9CDF-EC0B54527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7986BFAF-D08A-4B32-A335-1E89D9A3C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Rectangle 59">
              <a:extLst>
                <a:ext uri="{FF2B5EF4-FFF2-40B4-BE49-F238E27FC236}">
                  <a16:creationId xmlns:a16="http://schemas.microsoft.com/office/drawing/2014/main" id="{A77882A8-959A-48CF-B586-FCD1AC582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Rectangle 60">
              <a:extLst>
                <a:ext uri="{FF2B5EF4-FFF2-40B4-BE49-F238E27FC236}">
                  <a16:creationId xmlns:a16="http://schemas.microsoft.com/office/drawing/2014/main" id="{4F80AEBB-9EF9-4C92-893C-AFBC31726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54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61">
              <a:extLst>
                <a:ext uri="{FF2B5EF4-FFF2-40B4-BE49-F238E27FC236}">
                  <a16:creationId xmlns:a16="http://schemas.microsoft.com/office/drawing/2014/main" id="{AFA2CCB6-8A18-4809-8869-5EBD88D58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62">
              <a:extLst>
                <a:ext uri="{FF2B5EF4-FFF2-40B4-BE49-F238E27FC236}">
                  <a16:creationId xmlns:a16="http://schemas.microsoft.com/office/drawing/2014/main" id="{1EDEACD6-C616-44F0-8F0D-BC17E535D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35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63">
              <a:extLst>
                <a:ext uri="{FF2B5EF4-FFF2-40B4-BE49-F238E27FC236}">
                  <a16:creationId xmlns:a16="http://schemas.microsoft.com/office/drawing/2014/main" id="{6347E5DF-29F1-4460-98EB-B0465BC5D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69080E82-5CE1-417B-8CC9-28AA6F0CF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544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98D8DF37-80B0-4C77-9761-E0DC4DAA6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E8AB61F5-2CDE-48B2-9EC9-78136300A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67">
              <a:extLst>
                <a:ext uri="{FF2B5EF4-FFF2-40B4-BE49-F238E27FC236}">
                  <a16:creationId xmlns:a16="http://schemas.microsoft.com/office/drawing/2014/main" id="{55A49F1C-F1F4-4FD7-86DB-706E1463A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92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68">
              <a:extLst>
                <a:ext uri="{FF2B5EF4-FFF2-40B4-BE49-F238E27FC236}">
                  <a16:creationId xmlns:a16="http://schemas.microsoft.com/office/drawing/2014/main" id="{67D6D279-C274-4519-9723-27D979CE1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39E42C4C-C8E6-4A66-A6AD-71FACEE6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0">
              <a:extLst>
                <a:ext uri="{FF2B5EF4-FFF2-40B4-BE49-F238E27FC236}">
                  <a16:creationId xmlns:a16="http://schemas.microsoft.com/office/drawing/2014/main" id="{A13A094A-5C5A-4BE8-92A5-45CAFDE6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73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1">
              <a:extLst>
                <a:ext uri="{FF2B5EF4-FFF2-40B4-BE49-F238E27FC236}">
                  <a16:creationId xmlns:a16="http://schemas.microsoft.com/office/drawing/2014/main" id="{1D31E464-7D75-457E-9B05-13F27AD10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Rectangle 72">
              <a:extLst>
                <a:ext uri="{FF2B5EF4-FFF2-40B4-BE49-F238E27FC236}">
                  <a16:creationId xmlns:a16="http://schemas.microsoft.com/office/drawing/2014/main" id="{9E0D0393-8DD9-4869-A3E9-93661BDC7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92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/>
      <p:bldP spid="10250" grpId="0"/>
      <p:bldP spid="10251" grpId="0"/>
      <p:bldP spid="10252" grpId="0"/>
      <p:bldP spid="102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02" y="225399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98" y="1744831"/>
            <a:ext cx="8348004" cy="4234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6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701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7" y="1781658"/>
            <a:ext cx="9104666" cy="4200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9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32454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神经网络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71" y="1371600"/>
            <a:ext cx="9460255" cy="5287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28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65392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 </a:t>
            </a:r>
            <a:r>
              <a:rPr lang="zh-CN" altLang="en-US" dirty="0"/>
              <a:t>机器学习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219200"/>
            <a:ext cx="9651627" cy="51487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6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">
            <a:extLst>
              <a:ext uri="{FF2B5EF4-FFF2-40B4-BE49-F238E27FC236}">
                <a16:creationId xmlns:a16="http://schemas.microsoft.com/office/drawing/2014/main" id="{A3221A74-FC0D-4B06-A58E-8D3A3B3B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6913" y="1305428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人类视觉原理</a:t>
            </a:r>
            <a:endParaRPr lang="zh-CN" altLang="en-US" dirty="0"/>
          </a:p>
        </p:txBody>
      </p:sp>
      <p:pic>
        <p:nvPicPr>
          <p:cNvPr id="4098" name="Picture 2" descr="https://images2015.cnblogs.com/blog/584693/201605/584693-20160518222114123-4735230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1525793"/>
            <a:ext cx="69246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48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s2015.cnblogs.com/blog/584693/201605/584693-20160518222428498-18613365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4" y="1390484"/>
            <a:ext cx="8702676" cy="53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ADE9421-287C-4425-AFC9-AE2F155B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54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2015.cnblogs.com/blog/1093303/201704/1093303-20170430195222865-18555330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11082270" cy="42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95400" y="1219200"/>
            <a:ext cx="965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局部感知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dirty="0"/>
              <a:t> 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0AE4180-E24E-4523-A35C-977E7414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8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6200" y="1613897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参数共享</a:t>
            </a:r>
            <a:endParaRPr lang="zh-CN" altLang="en-US" dirty="0"/>
          </a:p>
        </p:txBody>
      </p:sp>
      <p:pic>
        <p:nvPicPr>
          <p:cNvPr id="3074" name="Picture 2" descr="å·ç§¯ç¥ç»ç½ç»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333402"/>
            <a:ext cx="9702800" cy="3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D2917A6-15F7-444D-B48D-9CE203BE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7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1142077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卷积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215208-3297-4D6C-8423-4E8969281D3C}"/>
              </a:ext>
            </a:extLst>
          </p:cNvPr>
          <p:cNvSpPr/>
          <p:nvPr/>
        </p:nvSpPr>
        <p:spPr>
          <a:xfrm>
            <a:off x="560236" y="5534561"/>
            <a:ext cx="4986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将一个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的图像馈送到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3x3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的滤波器。其步长为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 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滤波器每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格滑动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，没用填充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最外层没有虚线格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，结果产生一个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2x2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15ACA5-5B43-4753-9A16-EAE11B2D8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9" y="1653193"/>
            <a:ext cx="3891539" cy="38121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4D30F2-8D5E-4654-9870-9CEA53676C0A}"/>
              </a:ext>
            </a:extLst>
          </p:cNvPr>
          <p:cNvSpPr/>
          <p:nvPr/>
        </p:nvSpPr>
        <p:spPr>
          <a:xfrm>
            <a:off x="6812877" y="5534560"/>
            <a:ext cx="5236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将一个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的图像馈送到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3x3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的滤波器。其步长为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 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滤波器每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格滑动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，用了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1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层填充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最外层只有一格虚线格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，结果产生一个 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5x5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的图像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C286E2-BA19-4243-B986-2A74E5434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4" y="1653193"/>
            <a:ext cx="3969126" cy="392277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9660909F-E51E-46F5-A968-3864E2DA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17730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215208-3297-4D6C-8423-4E8969281D3C}"/>
              </a:ext>
            </a:extLst>
          </p:cNvPr>
          <p:cNvSpPr/>
          <p:nvPr/>
        </p:nvSpPr>
        <p:spPr>
          <a:xfrm>
            <a:off x="1048512" y="1734845"/>
            <a:ext cx="10619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如果用 </a:t>
            </a:r>
            <a:r>
              <a:rPr lang="en-US" altLang="zh-CN" sz="2000" dirty="0" err="1">
                <a:solidFill>
                  <a:srgbClr val="006300"/>
                </a:solidFill>
                <a:ea typeface="楷体_GB2312" panose="02010609030101010101"/>
              </a:rPr>
              <a:t>n</a:t>
            </a:r>
            <a:r>
              <a:rPr lang="en-US" altLang="zh-CN" sz="2000" baseline="-25000" dirty="0" err="1">
                <a:solidFill>
                  <a:srgbClr val="006300"/>
                </a:solidFill>
                <a:ea typeface="楷体_GB2312" panose="02010609030101010101"/>
              </a:rPr>
              <a:t>I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代表输入图像的大小，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f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代表滤波器的大小，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s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代表步长，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p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代表填充层数，</a:t>
            </a:r>
            <a:r>
              <a:rPr lang="en-US" altLang="zh-CN" sz="2000" dirty="0" err="1">
                <a:solidFill>
                  <a:srgbClr val="006300"/>
                </a:solidFill>
                <a:ea typeface="楷体_GB2312" panose="02010609030101010101"/>
              </a:rPr>
              <a:t>n</a:t>
            </a:r>
            <a:r>
              <a:rPr lang="en-US" altLang="zh-CN" sz="2000" baseline="-25000" dirty="0" err="1">
                <a:solidFill>
                  <a:srgbClr val="006300"/>
                </a:solidFill>
                <a:ea typeface="楷体_GB2312" panose="02010609030101010101"/>
              </a:rPr>
              <a:t>O</a:t>
            </a:r>
            <a:r>
              <a:rPr lang="en-US" altLang="zh-CN" sz="2000" dirty="0">
                <a:solidFill>
                  <a:srgbClr val="006300"/>
                </a:solidFill>
                <a:ea typeface="楷体_GB2312" panose="02010609030101010101"/>
              </a:rPr>
              <a:t> </a:t>
            </a:r>
            <a:r>
              <a:rPr lang="zh-CN" altLang="en-US" sz="2000" dirty="0">
                <a:solidFill>
                  <a:srgbClr val="006300"/>
                </a:solidFill>
                <a:ea typeface="楷体_GB2312" panose="02010609030101010101"/>
              </a:rPr>
              <a:t>代表输出图像的大小，那么有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5DF542-0444-446A-B119-A5DDF1D82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7" y="2913915"/>
            <a:ext cx="7358468" cy="291068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1EC8AE3-3749-4FF5-BB66-5D7CEC77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305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Classification Tasks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Classification: given inputs x, predict labels (classes) y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Spam detection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spam / ham)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OCR (input: images, classes: characters)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Medical diagnosis (input: symptoms,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diseases)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Automatic essay grading (input: document,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grades)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Fraud detection (input: account activity,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sz="2000" dirty="0"/>
              <a:t>	classes: fraud / no fraud)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Customer service email routing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… many more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Classification is an important commercial technology!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119" y="1371600"/>
            <a:ext cx="5333761" cy="436811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1142077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滤波器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/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卷积核</a:t>
            </a:r>
          </a:p>
        </p:txBody>
      </p:sp>
      <p:pic>
        <p:nvPicPr>
          <p:cNvPr id="6148" name="Picture 4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0" y="1603742"/>
            <a:ext cx="9746481" cy="474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62745FF-2F78-401A-8B5F-B6CD17E9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74566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</a:p>
        </p:txBody>
      </p:sp>
      <p:pic>
        <p:nvPicPr>
          <p:cNvPr id="9220" name="Picture 4" descr="https://images2015.cnblogs.com/blog/1093303/201704/1093303-20170430195028600-3180729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32" y="2164615"/>
            <a:ext cx="9040169" cy="453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D9FE036-892C-4CC9-8E5A-4D391462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07460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----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最大池化（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Max pooling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） </a:t>
            </a:r>
          </a:p>
        </p:txBody>
      </p:sp>
      <p:pic>
        <p:nvPicPr>
          <p:cNvPr id="9218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76" y="2312345"/>
            <a:ext cx="9693516" cy="42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0E38571-A166-40CA-BE22-319B4FF7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49776"/>
            <a:ext cx="8229600" cy="6492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6074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11056353" y="651539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86781" y="1422360"/>
            <a:ext cx="11248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池化层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----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最大池化（</a:t>
            </a:r>
            <a:r>
              <a:rPr lang="en-US" altLang="zh-CN" sz="2400" dirty="0">
                <a:solidFill>
                  <a:srgbClr val="A4001F"/>
                </a:solidFill>
                <a:ea typeface="楷体_GB2312" panose="02010609030101010101"/>
              </a:rPr>
              <a:t>Max pooling</a:t>
            </a:r>
            <a:r>
              <a:rPr lang="zh-CN" altLang="en-US" sz="2400" dirty="0">
                <a:solidFill>
                  <a:srgbClr val="A4001F"/>
                </a:solidFill>
                <a:ea typeface="楷体_GB2312" panose="02010609030101010101"/>
              </a:rPr>
              <a:t>） </a:t>
            </a:r>
          </a:p>
        </p:txBody>
      </p:sp>
      <p:pic>
        <p:nvPicPr>
          <p:cNvPr id="1024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12" y="2280017"/>
            <a:ext cx="8901953" cy="46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383659D-597D-4647-AD9B-08C721B2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70498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>
          <a:xfrm>
            <a:off x="9312897" y="6318643"/>
            <a:ext cx="2743200" cy="365125"/>
          </a:xfrm>
        </p:spPr>
        <p:txBody>
          <a:bodyPr/>
          <a:lstStyle/>
          <a:p>
            <a:pPr>
              <a:defRPr/>
            </a:pPr>
            <a:fld id="{D5D7A6C2-3E3B-4246-B39D-55DC0688A2AC}" type="datetime1">
              <a:rPr lang="zh-CN" altLang="en-US"/>
              <a:pPr>
                <a:defRPr/>
              </a:pPr>
              <a:t>2020/10/27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38501" y="6780556"/>
            <a:ext cx="2743200" cy="365125"/>
          </a:xfrm>
        </p:spPr>
        <p:txBody>
          <a:bodyPr/>
          <a:lstStyle/>
          <a:p>
            <a:pPr>
              <a:defRPr/>
            </a:pPr>
            <a:fld id="{E0F55EE8-16B0-462D-A12E-8B9A63BA25A1}" type="slidenum">
              <a:rPr lang="en-US" altLang="zh-CN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49A08-D806-4537-9280-FC69C6A6F817}"/>
              </a:ext>
            </a:extLst>
          </p:cNvPr>
          <p:cNvSpPr/>
          <p:nvPr/>
        </p:nvSpPr>
        <p:spPr>
          <a:xfrm>
            <a:off x="632992" y="948222"/>
            <a:ext cx="1124870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A4001F"/>
              </a:solidFill>
              <a:ea typeface="楷体_GB2312" panose="0201060903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滤波器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(filter)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：在输入数据的宽度和高度上滑动，与输入数据进行卷积，就像上例中的手电筒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卷积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(convolution)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：在这里的定义就是把所有“滤波器的像素”乘以“滤波器扫过图片的像素”再加总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步长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(stride)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：遍历图像时滤波器的步长，默认值为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1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，既滤波器每次移动一个像素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填充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(padding)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：有时候会将输入数据用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0 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在边缘进行填充，可以控制输出数据的尺寸 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(</a:t>
            </a:r>
            <a:r>
              <a:rPr lang="zh-CN" altLang="en-US" sz="2200" dirty="0">
                <a:solidFill>
                  <a:srgbClr val="006300"/>
                </a:solidFill>
                <a:ea typeface="楷体_GB2312" panose="02010609030101010101"/>
              </a:rPr>
              <a:t>最常用的是保持输出数据的尺寸与输入数据一致</a:t>
            </a:r>
            <a:r>
              <a:rPr lang="en-US" altLang="zh-CN" sz="2200" dirty="0">
                <a:solidFill>
                  <a:srgbClr val="006300"/>
                </a:solidFill>
                <a:ea typeface="楷体_GB2312" panose="02010609030101010101"/>
              </a:rPr>
              <a:t>)</a:t>
            </a:r>
            <a:endParaRPr lang="zh-CN" altLang="en-US" sz="2200" dirty="0">
              <a:solidFill>
                <a:srgbClr val="006300"/>
              </a:solidFill>
              <a:ea typeface="楷体_GB2312" panose="0201060903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89E70C-95B3-4935-BEB1-26A1AEBCE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88" y="3805931"/>
            <a:ext cx="8801632" cy="297462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C4FEF33-1ABC-405F-8CD4-60D49A2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卷积神经网络</a:t>
            </a:r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34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Classification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307269"/>
            <a:ext cx="5943600" cy="5061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4729164"/>
          </a:xfrm>
        </p:spPr>
        <p:txBody>
          <a:bodyPr/>
          <a:lstStyle/>
          <a:p>
            <a:r>
              <a:rPr lang="en-US" sz="2800" dirty="0"/>
              <a:t>Model-based approach</a:t>
            </a:r>
          </a:p>
          <a:p>
            <a:pPr lvl="1"/>
            <a:r>
              <a:rPr lang="en-US" sz="2400" dirty="0"/>
              <a:t>Build a model (e.g. Bayes’ net) where both the label and features are random variables</a:t>
            </a:r>
          </a:p>
          <a:p>
            <a:pPr lvl="1"/>
            <a:r>
              <a:rPr lang="en-US" sz="2400" dirty="0"/>
              <a:t>Instantiate any observed features</a:t>
            </a:r>
          </a:p>
          <a:p>
            <a:pPr lvl="1"/>
            <a:r>
              <a:rPr lang="en-US" sz="2400" dirty="0"/>
              <a:t>Query for the distribution of the label conditioned on the features</a:t>
            </a:r>
          </a:p>
          <a:p>
            <a:pPr lvl="4"/>
            <a:endParaRPr lang="en-US" dirty="0"/>
          </a:p>
          <a:p>
            <a:r>
              <a:rPr lang="en-US" sz="2800" dirty="0"/>
              <a:t>Challenges</a:t>
            </a:r>
          </a:p>
          <a:p>
            <a:pPr lvl="1"/>
            <a:r>
              <a:rPr lang="en-US" sz="2400" dirty="0"/>
              <a:t>What structure should the BN have?</a:t>
            </a:r>
          </a:p>
          <a:p>
            <a:pPr lvl="1"/>
            <a:r>
              <a:rPr lang="en-US" sz="2400" dirty="0"/>
              <a:t>How should we learn its parameters?</a:t>
            </a:r>
            <a:endParaRPr lang="en-US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5588" y="1355226"/>
            <a:ext cx="5655412" cy="4816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Naïve Bayes for Digits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48006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: Assume all features are independent effects of the label</a:t>
            </a:r>
          </a:p>
          <a:p>
            <a:pPr lvl="2"/>
            <a:endParaRPr lang="en-US" sz="16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Simple digit recognition version: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One feature (variable) </a:t>
            </a:r>
            <a:r>
              <a:rPr lang="en-US" sz="2000" dirty="0" err="1">
                <a:latin typeface="Calibri"/>
                <a:cs typeface="Calibri"/>
              </a:rPr>
              <a:t>F</a:t>
            </a:r>
            <a:r>
              <a:rPr lang="en-US" sz="2000" baseline="-25000" dirty="0" err="1">
                <a:latin typeface="Calibri"/>
                <a:cs typeface="Calibri"/>
              </a:rPr>
              <a:t>ij</a:t>
            </a:r>
            <a:r>
              <a:rPr lang="en-US" sz="2000" dirty="0">
                <a:latin typeface="Calibri"/>
                <a:cs typeface="Calibri"/>
              </a:rPr>
              <a:t> for each grid position &lt;</a:t>
            </a:r>
            <a:r>
              <a:rPr lang="en-US" sz="2000" dirty="0" err="1">
                <a:latin typeface="Calibri"/>
                <a:cs typeface="Calibri"/>
              </a:rPr>
              <a:t>i,j</a:t>
            </a:r>
            <a:r>
              <a:rPr lang="en-US" sz="2000" dirty="0">
                <a:latin typeface="Calibri"/>
                <a:cs typeface="Calibri"/>
              </a:rPr>
              <a:t>&gt;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Feature values are on / off, based on whether intensity</a:t>
            </a:r>
          </a:p>
          <a:p>
            <a:pPr lvl="1" eaLnBrk="1" hangingPunct="1">
              <a:buNone/>
            </a:pPr>
            <a:r>
              <a:rPr lang="en-US" sz="2000" dirty="0">
                <a:latin typeface="Calibri"/>
                <a:cs typeface="Calibri"/>
              </a:rPr>
              <a:t>	is more or less than 0.5 in underlying image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Each input maps to a feature vector, e.g.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Here: lots of features, each is binary valued</a:t>
            </a: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Naïve </a:t>
            </a:r>
            <a:r>
              <a:rPr lang="en-US" sz="2400" dirty="0" err="1">
                <a:latin typeface="Calibri"/>
                <a:cs typeface="Calibri"/>
              </a:rPr>
              <a:t>Bayes</a:t>
            </a:r>
            <a:r>
              <a:rPr lang="en-US" sz="2400" dirty="0">
                <a:latin typeface="Calibri"/>
                <a:cs typeface="Calibri"/>
              </a:rPr>
              <a:t> model:</a:t>
            </a:r>
          </a:p>
          <a:p>
            <a:pPr lvl="5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What do we need to learn?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1300" y="4114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4713" y="4267200"/>
            <a:ext cx="66182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6162" y="5334000"/>
            <a:ext cx="5405438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020300" y="19050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Y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1059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1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0934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n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1" name="AutoShape 7"/>
          <p:cNvCxnSpPr>
            <a:cxnSpLocks noChangeShapeType="1"/>
            <a:stCxn id="7" idx="4"/>
            <a:endCxn id="10" idx="0"/>
          </p:cNvCxnSpPr>
          <p:nvPr/>
        </p:nvCxnSpPr>
        <p:spPr bwMode="auto">
          <a:xfrm>
            <a:off x="102870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8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9372600" y="2438400"/>
            <a:ext cx="9144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9791700" y="3352800"/>
            <a:ext cx="5334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F</a:t>
            </a:r>
            <a:r>
              <a:rPr lang="en-US" baseline="-25000">
                <a:latin typeface="Calibri"/>
                <a:cs typeface="Calibri"/>
              </a:rPr>
              <a:t>2</a:t>
            </a:r>
            <a:endParaRPr lang="en-US">
              <a:latin typeface="Calibri"/>
              <a:cs typeface="Calibri"/>
            </a:endParaRPr>
          </a:p>
        </p:txBody>
      </p:sp>
      <p:cxnSp>
        <p:nvCxnSpPr>
          <p:cNvPr id="14" name="AutoShape 10"/>
          <p:cNvCxnSpPr>
            <a:cxnSpLocks noChangeShapeType="1"/>
            <a:stCxn id="7" idx="4"/>
            <a:endCxn id="13" idx="0"/>
          </p:cNvCxnSpPr>
          <p:nvPr/>
        </p:nvCxnSpPr>
        <p:spPr bwMode="auto">
          <a:xfrm flipH="1">
            <a:off x="10058400" y="24384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5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477500" y="3581400"/>
            <a:ext cx="307975" cy="5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f_1) \prod_i P(f_i | y_1)\\&#10;P(f_2) \prod_i P(f_i | y_2)\\&#10;\vdots\\&#10;P(f_k) \prod_i P(f_i | y_k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4"/>
  <p:tag name="PICTUREFILESIZE" val="3077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7"/>
  <p:tag name="PICTUREFILESIZE" val="48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1 \ldots f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62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{3,1}=on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9"/>
  <p:tag name="PICTUREFILESIZE" val="72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F_{5,5}=on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9"/>
  <p:tag name="PICTUREFILESIZE" val="74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W_1 \ldots W_n) = P(Y) \prod_i P(W_i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47"/>
  <p:tag name="PICTUREFILESIZE" val="191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sp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5"/>
  <p:tag name="PICTUREFILESIZE" val="67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 \langle F_{0,0} = 0 \,\,\, F_{0,1} = 0 \,\,\, F_{0,2} = 1 \,\,\, F_{0,3} = 1 \,\,\, F_{0,4} = 0 \,\,\, \ldots  F_{15,15} = 0 \rangle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642"/>
  <p:tag name="PICTUREFILESIZE" val="2152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h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05"/>
  <p:tag name="PICTUREFILESIZE" val="573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29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276.788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Y)&#10;\]&#10;&#10;\end{document}"/>
  <p:tag name="IGUANATEXSIZE" val="20"/>
  <p:tag name="IGUANATEXCURSOR" val="205"/>
  <p:tag name="TRANSPARENCY" val="True"/>
  <p:tag name="FILENAME" val=""/>
  <p:tag name="INPUTTYPE" val="0"/>
  <p:tag name="LATEXENGINEID" val="1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485.317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W_1|Y)&#10;\]&#10;&#10;\end{document}"/>
  <p:tag name="IGUANATEXSIZE" val="20"/>
  <p:tag name="IGUANATEXCURSOR" val="207"/>
  <p:tag name="TRANSPARENCY" val="True"/>
  <p:tag name="FILENAME" val=""/>
  <p:tag name="INPUTTYPE" val="0"/>
  <p:tag name="LATEXENGINEID" val="1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485.317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W_2|Y)&#10;\]&#10;&#10;\end{document}"/>
  <p:tag name="IGUANATEXSIZE" val="20"/>
  <p:tag name="IGUANATEXCURSOR" val="206"/>
  <p:tag name="TRANSPARENCY" val="True"/>
  <p:tag name="FILENAME" val=""/>
  <p:tag name="INPUTTYPE" val="0"/>
  <p:tag name="LATEXENGINEID" val="1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7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box{features}, C=3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3"/>
  <p:tag name="PICTUREFILESIZE" val="888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2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598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=3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5"/>
  <p:tag name="PICTUREFILESIZE" val="61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0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9"/>
  <p:tag name="PICTUREFILESIZE" val="827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 | F_{0,0} \ldots F_{15,15}) \propto P(Y) \prod_{i,j} P(F_{i,j} |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7"/>
  <p:tag name="PICTUREFILESIZE" val="2082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07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9"/>
  <p:tag name="PICTUREFILESIZE" val="767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ff}| C=3) = 0.7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0"/>
  <p:tag name="PICTUREFILESIZE" val="81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1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5"/>
  <p:tag name="PICTUREFILESIZE" val="753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9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8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2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3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\mathrm{on}| C=3) = 0.8 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6"/>
  <p:tag name="PICTUREFILESIZE" val="852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, \mbox{F}_1 \ldots \mbox{F}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555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) \prod_i P(\mbox{F}_i | \mbox{Y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920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|0|0|0|0|0|0|0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, f_1 \ldots f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6"/>
  <p:tag name="PICTUREFILESIZE" val="649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eft[&#10;\begin{array}{c}&#10;P(y_1, f_1 \ldots f_n)\\&#10;P(y_2, f_1 \ldots f_n)\\&#10;\vdots\\&#10;P(y_k, f_1 \ldots f_n)\\&#10;\end{array}&#10;\right]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2232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50121</TotalTime>
  <Words>3104</Words>
  <Application>Microsoft Office PowerPoint</Application>
  <PresentationFormat>宽屏</PresentationFormat>
  <Paragraphs>521</Paragraphs>
  <Slides>64</Slides>
  <Notes>15</Notes>
  <HiddenSlides>4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楷体_GB2312</vt:lpstr>
      <vt:lpstr>宋体</vt:lpstr>
      <vt:lpstr>Arial</vt:lpstr>
      <vt:lpstr>Calibri</vt:lpstr>
      <vt:lpstr>Courier New</vt:lpstr>
      <vt:lpstr>Helvetica</vt:lpstr>
      <vt:lpstr>Symbol</vt:lpstr>
      <vt:lpstr>Verdana</vt:lpstr>
      <vt:lpstr>Wingdings</vt:lpstr>
      <vt:lpstr>dan-berkeley-nlp-v1</vt:lpstr>
      <vt:lpstr>Photo Editor Photo</vt:lpstr>
      <vt:lpstr>Artificial Intelligence </vt:lpstr>
      <vt:lpstr>Machine Learning</vt:lpstr>
      <vt:lpstr>Classification</vt:lpstr>
      <vt:lpstr>Example: Spam Filter</vt:lpstr>
      <vt:lpstr>Example: Digit Recognition</vt:lpstr>
      <vt:lpstr>Other Classification Tasks</vt:lpstr>
      <vt:lpstr>Model-Based Classification</vt:lpstr>
      <vt:lpstr>Model-Based Classification</vt:lpstr>
      <vt:lpstr>Naïve Bayes for Digits</vt:lpstr>
      <vt:lpstr>General Naïve Bayes</vt:lpstr>
      <vt:lpstr>Inference for Naïve Bayes</vt:lpstr>
      <vt:lpstr>General Naïve Bayes</vt:lpstr>
      <vt:lpstr>Example: Conditional Probabilities</vt:lpstr>
      <vt:lpstr>A Spam Filter</vt:lpstr>
      <vt:lpstr>Naïve Bayes for Text</vt:lpstr>
      <vt:lpstr>Example: Spam Filtering</vt:lpstr>
      <vt:lpstr>Spam Example</vt:lpstr>
      <vt:lpstr>Overfitting</vt:lpstr>
      <vt:lpstr>Example: Overfitting</vt:lpstr>
      <vt:lpstr>PowerPoint 演示文稿</vt:lpstr>
      <vt:lpstr>机器学习-决策树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机器学习-感知器</vt:lpstr>
      <vt:lpstr>机器学习-感知器</vt:lpstr>
      <vt:lpstr>PowerPoint 演示文稿</vt:lpstr>
      <vt:lpstr>机器学习-感知器</vt:lpstr>
      <vt:lpstr>PowerPoint 演示文稿</vt:lpstr>
      <vt:lpstr>机器学习-感知器</vt:lpstr>
      <vt:lpstr>机器学习-感知器</vt:lpstr>
      <vt:lpstr>Examples: Perceptron</vt:lpstr>
      <vt:lpstr>机器学习-线性回归</vt:lpstr>
      <vt:lpstr>机器学习-线性回归</vt:lpstr>
      <vt:lpstr> 机器学习-线性回归</vt:lpstr>
      <vt:lpstr> 机器学习-线性回归</vt:lpstr>
      <vt:lpstr> 机器学习-线性回归</vt:lpstr>
      <vt:lpstr>机器学习-线性回归</vt:lpstr>
      <vt:lpstr> 机器学习-线性回归</vt:lpstr>
      <vt:lpstr>机器学习-线性回归</vt:lpstr>
      <vt:lpstr>机器学习-线性回归</vt:lpstr>
      <vt:lpstr>机器学习-线性回归</vt:lpstr>
      <vt:lpstr> 机器学习-多类分类</vt:lpstr>
      <vt:lpstr>机器学习-神经网络</vt:lpstr>
      <vt:lpstr> 机器学习-神经网络</vt:lpstr>
      <vt:lpstr>机器学习-神经网络</vt:lpstr>
      <vt:lpstr> 机器学习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  <vt:lpstr>机器学习-卷积神经网络CNN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2706</cp:revision>
  <dcterms:created xsi:type="dcterms:W3CDTF">2004-08-27T04:16:05Z</dcterms:created>
  <dcterms:modified xsi:type="dcterms:W3CDTF">2020-10-27T00:47:03Z</dcterms:modified>
</cp:coreProperties>
</file>